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57" r:id="rId3"/>
    <p:sldId id="258" r:id="rId4"/>
    <p:sldId id="269" r:id="rId5"/>
    <p:sldId id="282" r:id="rId6"/>
    <p:sldId id="283" r:id="rId7"/>
    <p:sldId id="267" r:id="rId8"/>
    <p:sldId id="270" r:id="rId9"/>
    <p:sldId id="271" r:id="rId10"/>
    <p:sldId id="272" r:id="rId11"/>
    <p:sldId id="261" r:id="rId12"/>
    <p:sldId id="274" r:id="rId13"/>
    <p:sldId id="275" r:id="rId14"/>
    <p:sldId id="276" r:id="rId15"/>
    <p:sldId id="263" r:id="rId16"/>
    <p:sldId id="278" r:id="rId17"/>
    <p:sldId id="264" r:id="rId18"/>
    <p:sldId id="280" r:id="rId19"/>
    <p:sldId id="281" r:id="rId20"/>
  </p:sldIdLst>
  <p:sldSz cx="14630400" cy="8229600"/>
  <p:notesSz cx="8229600" cy="146304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552" autoAdjust="0"/>
  </p:normalViewPr>
  <p:slideViewPr>
    <p:cSldViewPr snapToGrid="0" snapToObjects="1">
      <p:cViewPr varScale="1">
        <p:scale>
          <a:sx n="100" d="100"/>
          <a:sy n="100" d="100"/>
        </p:scale>
        <p:origin x="1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2653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506B2-5F71-7125-9F1E-5F45C843C9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5ECF0A-20FC-145E-A24D-C6844209ED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432BDD-2C79-C298-9E36-EA6B8B4C294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84EB17-A8E0-44E2-E07D-3F200C81E272}"/>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689439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7FF00-A943-2D87-5349-A30A56326B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6C0D12-784C-2891-8C20-6270CAFD33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23313C-EC78-F3F2-23EE-41538E60F6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CE20C62-61EC-69BA-FB34-C11A72BEE8A8}"/>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274079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9AD145-6B42-FAC4-FB8B-71892E1F19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07502-0474-359D-1C7C-B3732F8B10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D1D7E8-7089-60A1-EB4C-5EDC9591E7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A14F71-091D-D90C-41B2-67BD17D35DE5}"/>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686512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23F1E-6779-55F3-D42A-2A44B52083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4D61B8-1D92-6DC8-0203-26EF4BB091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0A6BF2-763A-7668-6812-FCEC10BBDE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775F5B-9170-EDCB-B999-E27E4996B9C0}"/>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4264894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61BF4-BE73-F426-BDF0-CE61820E38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2A9317-A207-C3CE-85A1-C45AFE0289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0268D0-CB55-EFCD-2398-83CD298AD2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7AA358-5AD8-D8AF-2D93-4D1CFB412372}"/>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974743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0E07B-1DAE-F9A3-6FED-32221E3577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F6FA53-CD5D-07BD-D2C5-A8E5315ADD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FBB0DD-0B7D-BB41-C033-32DC4A48831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37EAC7-2A5C-BE26-7536-3195D9E72F98}"/>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4476837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615E5-B731-6EF4-C0D0-9F2862C15E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C8EE2E-0C6D-9702-30F2-54AD81757D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58B715-B434-3A41-9F73-0BA9C34F81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05D4C3-7CB4-8E14-8B2C-47BA7AAEF898}"/>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23208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856EB-ACEE-3446-F43F-2141BB77A9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68BB42-55C4-5C21-716F-9881E60870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23E659-5139-45CC-2F53-C843001120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C7A2E65-8493-CD01-DD4A-A4F5808B4002}"/>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657664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EDDFE-0856-0938-B690-CD37588FF4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9A615F-72C0-866B-20A3-19096108FF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3BE817-D63E-46C1-2013-832FAFF04E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23E50D8-91C2-ACCA-0695-4B9ED5DA4ED7}"/>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756558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0EE0B-83E3-D3F6-2B08-943CF21F8D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9D1D1E-ABD8-C4FC-08D6-1ABE49AA69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397B94-4510-2A06-240F-E845BE4F15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2281DF-2B6E-3497-B6AB-05894A16A4FE}"/>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877884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26499F-4493-2CED-179F-3A0985B18F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987550-1702-0CEA-C9C8-E35E623A0D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A7C440-CC08-734A-4B5D-3CB6A146FEF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A0CC5D-B8E9-BBE8-53FB-42581F0C8B53}"/>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564118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DE361-F069-C1B6-739E-EBD4EA615E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8428F4-07A0-D0C6-5482-C2F0A953F8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4A8530-4EFC-5ABC-C59F-D4BD675BCC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5F3AA8-3C1D-7B6F-5D96-B56D22DB678F}"/>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197886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4290A-7D1D-C1E6-9B6A-8A36465C6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415AA1-5215-1F97-8C7E-3E116687B4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C2D08A-4DFF-D136-B517-DEA3612ECB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940005-F53F-E215-CDB1-35CF28479B7F}"/>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016352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42DAA-5704-4958-E8F2-1F534F398DE6}"/>
              </a:ext>
            </a:extLst>
          </p:cNvPr>
          <p:cNvSpPr>
            <a:spLocks noGrp="1"/>
          </p:cNvSpPr>
          <p:nvPr>
            <p:ph type="ctrTitle"/>
          </p:nvPr>
        </p:nvSpPr>
        <p:spPr>
          <a:xfrm>
            <a:off x="1828800" y="1346200"/>
            <a:ext cx="10972800" cy="2865438"/>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96E76804-88C5-DB30-3F69-E9BDE282052C}"/>
              </a:ext>
            </a:extLst>
          </p:cNvPr>
          <p:cNvSpPr>
            <a:spLocks noGrp="1"/>
          </p:cNvSpPr>
          <p:nvPr>
            <p:ph type="subTitle" idx="1"/>
          </p:nvPr>
        </p:nvSpPr>
        <p:spPr>
          <a:xfrm>
            <a:off x="1828800" y="4322763"/>
            <a:ext cx="10972800" cy="19859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B609AD44-3B07-160A-03EF-53630F8E2858}"/>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6A843E16-4366-48D0-FDCA-2243B3C8C58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4C82D5C-91EF-3D83-EA7D-F666576E394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579739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29EF07-8661-2BA6-D99F-4B405888822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A7699C47-069D-B2C0-E83C-60336F63EAE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DF31BEF-0032-BA98-00D7-BE3B9A1554BC}"/>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7EEC352A-3329-54D7-ED54-7B4F41E847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8148422-85FB-34FD-11AA-E00E95E7B984}"/>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845834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E53C98C-51DF-8E22-E207-C38F60DE32FC}"/>
              </a:ext>
            </a:extLst>
          </p:cNvPr>
          <p:cNvSpPr>
            <a:spLocks noGrp="1"/>
          </p:cNvSpPr>
          <p:nvPr>
            <p:ph type="title" orient="vert"/>
          </p:nvPr>
        </p:nvSpPr>
        <p:spPr>
          <a:xfrm>
            <a:off x="10469563" y="438150"/>
            <a:ext cx="3154362" cy="697388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6A49FAA-A37F-9D35-7A7E-2EEA5DABC489}"/>
              </a:ext>
            </a:extLst>
          </p:cNvPr>
          <p:cNvSpPr>
            <a:spLocks noGrp="1"/>
          </p:cNvSpPr>
          <p:nvPr>
            <p:ph type="body" orient="vert" idx="1"/>
          </p:nvPr>
        </p:nvSpPr>
        <p:spPr>
          <a:xfrm>
            <a:off x="1006475" y="438150"/>
            <a:ext cx="9310688" cy="697388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FCCB02D-30C9-0A00-2555-F3358FDDD4FA}"/>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31586779-54E4-5854-18A4-11437D3CE35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82853A-1F1A-E371-8263-9183F77E9704}"/>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645499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3680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013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302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0468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4650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1499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7762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F2DE15-1E77-6819-40C5-48BF1978FB9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BCCB8D5-193E-CDF1-84BC-F84A17D19A7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935FFE9-3BF1-A98E-EF61-29222F9334D3}"/>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8819FD02-F7D7-B46A-7363-0928390D859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EE9E49E-DB4B-3355-0662-6C2D0DEB51CA}"/>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2906317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032EC5-E5F7-57AB-1838-F89B50236C5D}"/>
              </a:ext>
            </a:extLst>
          </p:cNvPr>
          <p:cNvSpPr>
            <a:spLocks noGrp="1"/>
          </p:cNvSpPr>
          <p:nvPr>
            <p:ph type="title"/>
          </p:nvPr>
        </p:nvSpPr>
        <p:spPr>
          <a:xfrm>
            <a:off x="998538" y="2051050"/>
            <a:ext cx="12619037" cy="3424238"/>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86BB189-B4AD-C76E-AD63-25756745FF40}"/>
              </a:ext>
            </a:extLst>
          </p:cNvPr>
          <p:cNvSpPr>
            <a:spLocks noGrp="1"/>
          </p:cNvSpPr>
          <p:nvPr>
            <p:ph type="body" idx="1"/>
          </p:nvPr>
        </p:nvSpPr>
        <p:spPr>
          <a:xfrm>
            <a:off x="998538" y="5507038"/>
            <a:ext cx="12619037" cy="1800225"/>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91E3005-45FF-0BE4-7173-BDA16E7C73CD}"/>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AEF78780-2876-6ED1-A611-330BBAE42A2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B935B12-F0B4-8374-CFB8-3B708B3183E2}"/>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678793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B7B078-260B-0B87-0505-C4C468A5B0C3}"/>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C581612-887D-FFBD-BF3A-5A6919462E4E}"/>
              </a:ext>
            </a:extLst>
          </p:cNvPr>
          <p:cNvSpPr>
            <a:spLocks noGrp="1"/>
          </p:cNvSpPr>
          <p:nvPr>
            <p:ph sz="half" idx="1"/>
          </p:nvPr>
        </p:nvSpPr>
        <p:spPr>
          <a:xfrm>
            <a:off x="1006475" y="2190750"/>
            <a:ext cx="6232525" cy="52212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5C57772A-0628-55DD-33F9-C1CAB8584BC6}"/>
              </a:ext>
            </a:extLst>
          </p:cNvPr>
          <p:cNvSpPr>
            <a:spLocks noGrp="1"/>
          </p:cNvSpPr>
          <p:nvPr>
            <p:ph sz="half" idx="2"/>
          </p:nvPr>
        </p:nvSpPr>
        <p:spPr>
          <a:xfrm>
            <a:off x="7391400" y="2190750"/>
            <a:ext cx="6232525" cy="52212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2426BBC-E2FB-9332-1573-58DEE9DDA320}"/>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6" name="Marcador de pie de página 5">
            <a:extLst>
              <a:ext uri="{FF2B5EF4-FFF2-40B4-BE49-F238E27FC236}">
                <a16:creationId xmlns:a16="http://schemas.microsoft.com/office/drawing/2014/main" id="{29D3BD4D-3052-DB5E-7F0A-ABA6E97B00AE}"/>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FB98F73-CB72-3663-A7D7-5EDDF4AC266F}"/>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767131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4AFDCF-3C52-027B-D862-83B199DFD9ED}"/>
              </a:ext>
            </a:extLst>
          </p:cNvPr>
          <p:cNvSpPr>
            <a:spLocks noGrp="1"/>
          </p:cNvSpPr>
          <p:nvPr>
            <p:ph type="title"/>
          </p:nvPr>
        </p:nvSpPr>
        <p:spPr>
          <a:xfrm>
            <a:off x="1008063" y="438150"/>
            <a:ext cx="12619037" cy="1590675"/>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A1B8E75-520F-C45E-087E-D6FA52319C94}"/>
              </a:ext>
            </a:extLst>
          </p:cNvPr>
          <p:cNvSpPr>
            <a:spLocks noGrp="1"/>
          </p:cNvSpPr>
          <p:nvPr>
            <p:ph type="body" idx="1"/>
          </p:nvPr>
        </p:nvSpPr>
        <p:spPr>
          <a:xfrm>
            <a:off x="1008063" y="2017713"/>
            <a:ext cx="6189662"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E061D15-AB5B-AAF5-22B7-D4A698BBD336}"/>
              </a:ext>
            </a:extLst>
          </p:cNvPr>
          <p:cNvSpPr>
            <a:spLocks noGrp="1"/>
          </p:cNvSpPr>
          <p:nvPr>
            <p:ph sz="half" idx="2"/>
          </p:nvPr>
        </p:nvSpPr>
        <p:spPr>
          <a:xfrm>
            <a:off x="1008063" y="3006725"/>
            <a:ext cx="6189662" cy="44211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BB00ED26-632D-C2A1-97FB-15E1E6EF435F}"/>
              </a:ext>
            </a:extLst>
          </p:cNvPr>
          <p:cNvSpPr>
            <a:spLocks noGrp="1"/>
          </p:cNvSpPr>
          <p:nvPr>
            <p:ph type="body" sz="quarter" idx="3"/>
          </p:nvPr>
        </p:nvSpPr>
        <p:spPr>
          <a:xfrm>
            <a:off x="7407275" y="2017713"/>
            <a:ext cx="6219825"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D42A09-2F74-84A6-C2C4-DC6630CC002B}"/>
              </a:ext>
            </a:extLst>
          </p:cNvPr>
          <p:cNvSpPr>
            <a:spLocks noGrp="1"/>
          </p:cNvSpPr>
          <p:nvPr>
            <p:ph sz="quarter" idx="4"/>
          </p:nvPr>
        </p:nvSpPr>
        <p:spPr>
          <a:xfrm>
            <a:off x="7407275" y="3006725"/>
            <a:ext cx="6219825" cy="44211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6FB1DC38-4151-110C-2D89-C27635F71D49}"/>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8" name="Marcador de pie de página 7">
            <a:extLst>
              <a:ext uri="{FF2B5EF4-FFF2-40B4-BE49-F238E27FC236}">
                <a16:creationId xmlns:a16="http://schemas.microsoft.com/office/drawing/2014/main" id="{9FB6F4E2-98A6-7061-483B-B2218141614B}"/>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FEE5FCE1-E0EF-5FB7-3D5B-DB5059E2086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555295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F63E5F-B863-5191-9312-ED3815D3D5F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3DBAC3FD-3582-791D-5A7D-6769E453CC42}"/>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4" name="Marcador de pie de página 3">
            <a:extLst>
              <a:ext uri="{FF2B5EF4-FFF2-40B4-BE49-F238E27FC236}">
                <a16:creationId xmlns:a16="http://schemas.microsoft.com/office/drawing/2014/main" id="{4D6BBCB6-7D9C-9A80-F656-F3314F967D7C}"/>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7F35F4B4-7DB2-C33A-3DA5-0E75536030C5}"/>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13025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E5F0C5D-A2B8-D2FA-87FF-4DFB7F4B6EA7}"/>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3" name="Marcador de pie de página 2">
            <a:extLst>
              <a:ext uri="{FF2B5EF4-FFF2-40B4-BE49-F238E27FC236}">
                <a16:creationId xmlns:a16="http://schemas.microsoft.com/office/drawing/2014/main" id="{71F77394-8C46-5E69-8D89-FA15A08EBA3F}"/>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7E3D62A0-D879-D7A2-35F7-CFBDC8E6327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1454037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5DACFE-F462-6751-9161-A894334245AE}"/>
              </a:ext>
            </a:extLst>
          </p:cNvPr>
          <p:cNvSpPr>
            <a:spLocks noGrp="1"/>
          </p:cNvSpPr>
          <p:nvPr>
            <p:ph type="title"/>
          </p:nvPr>
        </p:nvSpPr>
        <p:spPr>
          <a:xfrm>
            <a:off x="1008063" y="549275"/>
            <a:ext cx="4718050" cy="1919288"/>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62910A3-832F-C22C-8701-63A69BEB7729}"/>
              </a:ext>
            </a:extLst>
          </p:cNvPr>
          <p:cNvSpPr>
            <a:spLocks noGrp="1"/>
          </p:cNvSpPr>
          <p:nvPr>
            <p:ph idx="1"/>
          </p:nvPr>
        </p:nvSpPr>
        <p:spPr>
          <a:xfrm>
            <a:off x="6219825" y="1184275"/>
            <a:ext cx="7407275" cy="5848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E965BDEE-E023-0A33-45BD-89D28A529EAC}"/>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A5C9E12-756F-8D56-FB43-B89F1C24608D}"/>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6" name="Marcador de pie de página 5">
            <a:extLst>
              <a:ext uri="{FF2B5EF4-FFF2-40B4-BE49-F238E27FC236}">
                <a16:creationId xmlns:a16="http://schemas.microsoft.com/office/drawing/2014/main" id="{6C587257-6BA5-542C-CB41-5336E34F91D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9012653-C02C-B998-CA59-A803FD0D9DAA}"/>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340378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2421E9-E9E3-B0B2-D2ED-A35847DCB761}"/>
              </a:ext>
            </a:extLst>
          </p:cNvPr>
          <p:cNvSpPr>
            <a:spLocks noGrp="1"/>
          </p:cNvSpPr>
          <p:nvPr>
            <p:ph type="title"/>
          </p:nvPr>
        </p:nvSpPr>
        <p:spPr>
          <a:xfrm>
            <a:off x="1008063" y="549275"/>
            <a:ext cx="4718050" cy="1919288"/>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624C3FF1-6AF9-819D-9A14-A04DCA850766}"/>
              </a:ext>
            </a:extLst>
          </p:cNvPr>
          <p:cNvSpPr>
            <a:spLocks noGrp="1"/>
          </p:cNvSpPr>
          <p:nvPr>
            <p:ph type="pic" idx="1"/>
          </p:nvPr>
        </p:nvSpPr>
        <p:spPr>
          <a:xfrm>
            <a:off x="6219825" y="1184275"/>
            <a:ext cx="7407275" cy="58483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F6067EAD-1F52-E2A6-79D0-8A75E5124FA2}"/>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8B667C2-A221-EA2A-C792-7E5EE8FB3329}"/>
              </a:ext>
            </a:extLst>
          </p:cNvPr>
          <p:cNvSpPr>
            <a:spLocks noGrp="1"/>
          </p:cNvSpPr>
          <p:nvPr>
            <p:ph type="dt" sz="half" idx="10"/>
          </p:nvPr>
        </p:nvSpPr>
        <p:spPr/>
        <p:txBody>
          <a:bodyPr/>
          <a:lstStyle/>
          <a:p>
            <a:fld id="{E88B3D75-EC83-4F32-829E-426013804EE7}" type="datetimeFigureOut">
              <a:rPr lang="es-CO" smtClean="0"/>
              <a:t>4/09/2025</a:t>
            </a:fld>
            <a:endParaRPr lang="es-CO"/>
          </a:p>
        </p:txBody>
      </p:sp>
      <p:sp>
        <p:nvSpPr>
          <p:cNvPr id="6" name="Marcador de pie de página 5">
            <a:extLst>
              <a:ext uri="{FF2B5EF4-FFF2-40B4-BE49-F238E27FC236}">
                <a16:creationId xmlns:a16="http://schemas.microsoft.com/office/drawing/2014/main" id="{30B80238-4234-99AF-3926-5BEAB85BBD0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B630FCE-F203-A6DA-23F7-B759E5E9DB16}"/>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839222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49BD826-BA40-67B8-EFC7-D653B3CEB8B9}"/>
              </a:ext>
            </a:extLst>
          </p:cNvPr>
          <p:cNvSpPr>
            <a:spLocks noGrp="1"/>
          </p:cNvSpPr>
          <p:nvPr>
            <p:ph type="title"/>
          </p:nvPr>
        </p:nvSpPr>
        <p:spPr>
          <a:xfrm>
            <a:off x="1006475" y="438150"/>
            <a:ext cx="12617450" cy="1590675"/>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7D66C8E-C777-496B-4C67-47223C485D73}"/>
              </a:ext>
            </a:extLst>
          </p:cNvPr>
          <p:cNvSpPr>
            <a:spLocks noGrp="1"/>
          </p:cNvSpPr>
          <p:nvPr>
            <p:ph type="body" idx="1"/>
          </p:nvPr>
        </p:nvSpPr>
        <p:spPr>
          <a:xfrm>
            <a:off x="1006475" y="2190750"/>
            <a:ext cx="12617450" cy="522128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044A92B-BAED-6DB9-F54F-7EC87F8436EA}"/>
              </a:ext>
            </a:extLst>
          </p:cNvPr>
          <p:cNvSpPr>
            <a:spLocks noGrp="1"/>
          </p:cNvSpPr>
          <p:nvPr>
            <p:ph type="dt" sz="half" idx="2"/>
          </p:nvPr>
        </p:nvSpPr>
        <p:spPr>
          <a:xfrm>
            <a:off x="1006475" y="7627938"/>
            <a:ext cx="3290888" cy="438150"/>
          </a:xfrm>
          <a:prstGeom prst="rect">
            <a:avLst/>
          </a:prstGeom>
        </p:spPr>
        <p:txBody>
          <a:bodyPr vert="horz" lIns="91440" tIns="45720" rIns="91440" bIns="45720" rtlCol="0" anchor="ctr"/>
          <a:lstStyle>
            <a:lvl1pPr algn="l">
              <a:defRPr sz="1200">
                <a:solidFill>
                  <a:schemeClr val="tx1">
                    <a:tint val="82000"/>
                  </a:schemeClr>
                </a:solidFill>
              </a:defRPr>
            </a:lvl1pPr>
          </a:lstStyle>
          <a:p>
            <a:fld id="{E88B3D75-EC83-4F32-829E-426013804EE7}" type="datetimeFigureOut">
              <a:rPr lang="es-CO" smtClean="0"/>
              <a:t>4/09/2025</a:t>
            </a:fld>
            <a:endParaRPr lang="es-CO"/>
          </a:p>
        </p:txBody>
      </p:sp>
      <p:sp>
        <p:nvSpPr>
          <p:cNvPr id="5" name="Marcador de pie de página 4">
            <a:extLst>
              <a:ext uri="{FF2B5EF4-FFF2-40B4-BE49-F238E27FC236}">
                <a16:creationId xmlns:a16="http://schemas.microsoft.com/office/drawing/2014/main" id="{F1305BF8-0AD4-750B-E992-11A7336EFC98}"/>
              </a:ext>
            </a:extLst>
          </p:cNvPr>
          <p:cNvSpPr>
            <a:spLocks noGrp="1"/>
          </p:cNvSpPr>
          <p:nvPr>
            <p:ph type="ftr" sz="quarter" idx="3"/>
          </p:nvPr>
        </p:nvSpPr>
        <p:spPr>
          <a:xfrm>
            <a:off x="4846638" y="7627938"/>
            <a:ext cx="4937125" cy="438150"/>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BC27F881-A5A8-451A-CCD2-CDF5DD6860DB}"/>
              </a:ext>
            </a:extLst>
          </p:cNvPr>
          <p:cNvSpPr>
            <a:spLocks noGrp="1"/>
          </p:cNvSpPr>
          <p:nvPr>
            <p:ph type="sldNum" sz="quarter" idx="4"/>
          </p:nvPr>
        </p:nvSpPr>
        <p:spPr>
          <a:xfrm>
            <a:off x="10333038" y="7627938"/>
            <a:ext cx="3290887" cy="438150"/>
          </a:xfrm>
          <a:prstGeom prst="rect">
            <a:avLst/>
          </a:prstGeom>
        </p:spPr>
        <p:txBody>
          <a:bodyPr vert="horz" lIns="91440" tIns="45720" rIns="91440" bIns="45720" rtlCol="0" anchor="ctr"/>
          <a:lstStyle>
            <a:lvl1pPr algn="r">
              <a:defRPr sz="1200">
                <a:solidFill>
                  <a:schemeClr val="tx1">
                    <a:tint val="82000"/>
                  </a:schemeClr>
                </a:solidFill>
              </a:defRPr>
            </a:lvl1pPr>
          </a:lstStyle>
          <a:p>
            <a:fld id="{0F648EF1-6FBE-401A-A40F-D263DC705A8C}" type="slidenum">
              <a:rPr lang="es-CO" smtClean="0"/>
              <a:t>‹Nº›</a:t>
            </a:fld>
            <a:endParaRPr lang="es-CO"/>
          </a:p>
        </p:txBody>
      </p:sp>
    </p:spTree>
    <p:extLst>
      <p:ext uri="{BB962C8B-B14F-4D97-AF65-F5344CB8AC3E}">
        <p14:creationId xmlns:p14="http://schemas.microsoft.com/office/powerpoint/2010/main" val="32869468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94" r:id="rId12"/>
    <p:sldLayoutId id="2147483695" r:id="rId13"/>
    <p:sldLayoutId id="2147483696" r:id="rId14"/>
    <p:sldLayoutId id="2147483697" r:id="rId15"/>
    <p:sldLayoutId id="2147483699" r:id="rId16"/>
    <p:sldLayoutId id="2147483701" r:id="rId17"/>
    <p:sldLayoutId id="2147483702"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image" Target="../media/image17.emf"/><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22.emf"/></Relationships>
</file>

<file path=ppt/slides/_rels/slide1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24.emf"/></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4.emf"/></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80190" y="287297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Análisis del Cambio Climático Global</a:t>
            </a:r>
            <a:endParaRPr lang="en-US" sz="4450" dirty="0"/>
          </a:p>
        </p:txBody>
      </p:sp>
      <p:sp>
        <p:nvSpPr>
          <p:cNvPr id="5" name="Text 1">
            <a:extLst>
              <a:ext uri="{FF2B5EF4-FFF2-40B4-BE49-F238E27FC236}">
                <a16:creationId xmlns:a16="http://schemas.microsoft.com/office/drawing/2014/main" id="{60B3FED9-CD94-EA14-6B20-DBD675D00672}"/>
              </a:ext>
            </a:extLst>
          </p:cNvPr>
          <p:cNvSpPr/>
          <p:nvPr/>
        </p:nvSpPr>
        <p:spPr>
          <a:xfrm>
            <a:off x="6280190" y="4524154"/>
            <a:ext cx="7556421" cy="725805"/>
          </a:xfrm>
          <a:prstGeom prst="rect">
            <a:avLst/>
          </a:prstGeom>
          <a:noFill/>
          <a:ln/>
        </p:spPr>
        <p:txBody>
          <a:bodyPr wrap="square" lIns="0" tIns="0" rIns="0" bIns="0" rtlCol="0" anchor="t"/>
          <a:lstStyle/>
          <a:p>
            <a:pPr marL="0" indent="0" algn="l">
              <a:lnSpc>
                <a:spcPts val="2850"/>
              </a:lnSpc>
              <a:buNone/>
            </a:pPr>
            <a:r>
              <a:rPr lang="es-CO" sz="2400" b="1" noProof="0" dirty="0">
                <a:solidFill>
                  <a:srgbClr val="272525"/>
                </a:solidFill>
                <a:latin typeface="Inter" pitchFamily="34" charset="0"/>
                <a:ea typeface="Inter" pitchFamily="34" charset="-122"/>
                <a:cs typeface="Inter" pitchFamily="34" charset="-120"/>
              </a:rPr>
              <a:t>Integrantes: </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José Aguado</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David Cruz</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Mike Martínez</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Diego Ramírez </a:t>
            </a:r>
          </a:p>
          <a:p>
            <a:pPr marL="0" indent="0" algn="l">
              <a:lnSpc>
                <a:spcPts val="2850"/>
              </a:lnSpc>
              <a:buNone/>
            </a:pPr>
            <a:endParaRPr lang="es-CO" sz="1750" noProof="0" dirty="0"/>
          </a:p>
        </p:txBody>
      </p:sp>
      <p:pic>
        <p:nvPicPr>
          <p:cNvPr id="7" name="Imagen 6" descr="Dibujo animado de un animal&#10;&#10;El contenido generado por IA puede ser incorrecto.">
            <a:extLst>
              <a:ext uri="{FF2B5EF4-FFF2-40B4-BE49-F238E27FC236}">
                <a16:creationId xmlns:a16="http://schemas.microsoft.com/office/drawing/2014/main" id="{A3524EED-6E00-8C85-A729-E3000E35BE26}"/>
              </a:ext>
            </a:extLst>
          </p:cNvPr>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F3C0B-3AF0-763D-87AD-C9844527AD09}"/>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3D30E585-CB0A-66C0-4445-D5CC4381B36A}"/>
              </a:ext>
            </a:extLst>
          </p:cNvPr>
          <p:cNvSpPr/>
          <p:nvPr/>
        </p:nvSpPr>
        <p:spPr>
          <a:xfrm>
            <a:off x="478013"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2" name="Text 0">
            <a:extLst>
              <a:ext uri="{FF2B5EF4-FFF2-40B4-BE49-F238E27FC236}">
                <a16:creationId xmlns:a16="http://schemas.microsoft.com/office/drawing/2014/main" id="{A954CCBB-8BB7-28F5-127C-C369C94FC9C2}"/>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5" name="Text 2">
            <a:extLst>
              <a:ext uri="{FF2B5EF4-FFF2-40B4-BE49-F238E27FC236}">
                <a16:creationId xmlns:a16="http://schemas.microsoft.com/office/drawing/2014/main" id="{BBD89A68-C8F3-8AB1-B0D0-9073018381E5}"/>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9677C240-AD00-4873-8BE4-6AA49FAD1A6B}"/>
              </a:ext>
            </a:extLst>
          </p:cNvPr>
          <p:cNvSpPr/>
          <p:nvPr/>
        </p:nvSpPr>
        <p:spPr>
          <a:xfrm>
            <a:off x="478012" y="2045421"/>
            <a:ext cx="6837187" cy="569173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noProof="0" dirty="0">
                <a:solidFill>
                  <a:srgbClr val="272525"/>
                </a:solidFill>
                <a:latin typeface="Inter"/>
                <a:ea typeface="Inter" pitchFamily="34" charset="-122"/>
              </a:rPr>
              <a:t>Evidencia de calentamiento</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Entre 1983 y 2008, la temperatura global mostró un incremento sostenido respecto al valor histórico de referencia.</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media positiva confirma que los valores observados se encuentran consistentemente por encima de la línea base.</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ausencia de valores atípicos significativos sugiere que el fenómeno no es producto de anomalías puntuales, sino de un patrón consistente.</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asimetría ligera hacia la derecha indica que los valores tienden a concentrarse en incrementos mayores, reforzando la tendencia de calentamiento.</a:t>
            </a:r>
          </a:p>
          <a:p>
            <a:pPr marL="342900" indent="-342900" algn="just">
              <a:lnSpc>
                <a:spcPts val="2250"/>
              </a:lnSpc>
              <a:buFont typeface="+mj-lt"/>
              <a:buAutoNum type="arabicPeriod"/>
            </a:pPr>
            <a:endParaRPr lang="es-CO" sz="1700" noProof="0" dirty="0">
              <a:solidFill>
                <a:srgbClr val="272525"/>
              </a:solidFill>
              <a:latin typeface="Inter"/>
              <a:ea typeface="Inter" pitchFamily="34" charset="-122"/>
            </a:endParaRPr>
          </a:p>
          <a:p>
            <a:pPr marL="342900" indent="-342900" algn="just">
              <a:lnSpc>
                <a:spcPts val="2250"/>
              </a:lnSpc>
              <a:buFont typeface="+mj-lt"/>
              <a:buAutoNum type="arabicPeriod"/>
            </a:pPr>
            <a:r>
              <a:rPr lang="es-CO" sz="1700" b="1" noProof="0" dirty="0">
                <a:solidFill>
                  <a:srgbClr val="272525"/>
                </a:solidFill>
                <a:latin typeface="Inter"/>
                <a:ea typeface="Inter" pitchFamily="34" charset="-122"/>
              </a:rPr>
              <a:t>Limitaciones del análisis</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El análisis univariado describe el comportamiento aislado de la temperatura, pero no permite identificar causas ni profundizar en tendencias temporales.</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Se reconoce que este enfoque es útil como primer paso exploratorio, pero insuficiente para explicar fenómenos complejos como el cambio climático.</a:t>
            </a:r>
          </a:p>
          <a:p>
            <a:pPr>
              <a:lnSpc>
                <a:spcPts val="2250"/>
              </a:lnSpc>
            </a:pPr>
            <a:endParaRPr lang="en-US" sz="1400" dirty="0">
              <a:solidFill>
                <a:srgbClr val="272525"/>
              </a:solidFill>
              <a:latin typeface="Inter" pitchFamily="34" charset="0"/>
              <a:ea typeface="Inter" pitchFamily="34" charset="-122"/>
            </a:endParaRPr>
          </a:p>
        </p:txBody>
      </p:sp>
      <p:sp>
        <p:nvSpPr>
          <p:cNvPr id="9" name="Text 3">
            <a:extLst>
              <a:ext uri="{FF2B5EF4-FFF2-40B4-BE49-F238E27FC236}">
                <a16:creationId xmlns:a16="http://schemas.microsoft.com/office/drawing/2014/main" id="{AAA97564-B089-98CF-7C90-BC1E816F296A}"/>
              </a:ext>
            </a:extLst>
          </p:cNvPr>
          <p:cNvSpPr/>
          <p:nvPr/>
        </p:nvSpPr>
        <p:spPr>
          <a:xfrm>
            <a:off x="7464050" y="3054472"/>
            <a:ext cx="6837187" cy="4270319"/>
          </a:xfrm>
          <a:prstGeom prst="rect">
            <a:avLst/>
          </a:prstGeom>
          <a:noFill/>
          <a:ln/>
        </p:spPr>
        <p:txBody>
          <a:bodyPr wrap="square" lIns="0" tIns="0" rIns="0" bIns="0" rtlCol="0" anchor="t"/>
          <a:lstStyle/>
          <a:p>
            <a:pPr marL="342900" indent="-342900" algn="just">
              <a:lnSpc>
                <a:spcPts val="2250"/>
              </a:lnSpc>
              <a:buFont typeface="+mj-lt"/>
              <a:buAutoNum type="arabicPeriod" startAt="3"/>
            </a:pPr>
            <a:r>
              <a:rPr lang="es-CO" sz="1700" b="1" noProof="0" dirty="0">
                <a:solidFill>
                  <a:srgbClr val="272525"/>
                </a:solidFill>
                <a:latin typeface="Inter"/>
                <a:ea typeface="Inter" pitchFamily="34" charset="-122"/>
              </a:rPr>
              <a:t>Necesidad de complementar el análisis</a:t>
            </a:r>
          </a:p>
          <a:p>
            <a:pPr lvl="1" algn="just">
              <a:lnSpc>
                <a:spcPts val="2250"/>
              </a:lnSpc>
            </a:pPr>
            <a:r>
              <a:rPr lang="es-CO" sz="1700" noProof="0" dirty="0">
                <a:solidFill>
                  <a:srgbClr val="272525"/>
                </a:solidFill>
                <a:latin typeface="Inter"/>
                <a:ea typeface="Inter" pitchFamily="34" charset="-122"/>
              </a:rPr>
              <a:t>Para obtener conclusiones más robustas, es necesario incorporar análisis multivariados que relacionen la temperatura con:</a:t>
            </a:r>
          </a:p>
          <a:p>
            <a:pPr marL="1257300" lvl="2"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Factores temporales: año o períodos específicos.</a:t>
            </a:r>
          </a:p>
          <a:p>
            <a:pPr marL="1257300" lvl="2"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Variables externas: concentración de gases de efecto invernadero (CO₂, CH₄, N₂O) o el índice ENSO (MEI).</a:t>
            </a:r>
          </a:p>
          <a:p>
            <a:pPr lvl="1" algn="just">
              <a:lnSpc>
                <a:spcPts val="2250"/>
              </a:lnSpc>
            </a:pPr>
            <a:r>
              <a:rPr lang="es-CO" sz="1700" noProof="0" dirty="0">
                <a:solidFill>
                  <a:srgbClr val="272525"/>
                </a:solidFill>
                <a:latin typeface="Inter"/>
                <a:ea typeface="Inter" pitchFamily="34" charset="-122"/>
              </a:rPr>
              <a:t>Esto permitiría detectar relaciones causales y patrones de interacción entre variables climáticas y forzantes externos.</a:t>
            </a:r>
          </a:p>
          <a:p>
            <a:pPr lvl="1" algn="just">
              <a:lnSpc>
                <a:spcPts val="2250"/>
              </a:lnSpc>
            </a:pPr>
            <a:endParaRPr lang="es-CO" sz="1700" noProof="0" dirty="0">
              <a:solidFill>
                <a:srgbClr val="272525"/>
              </a:solidFill>
              <a:latin typeface="Inter"/>
              <a:ea typeface="Inter" pitchFamily="34" charset="-122"/>
            </a:endParaRPr>
          </a:p>
          <a:p>
            <a:pPr marL="342900" indent="-342900" algn="just">
              <a:lnSpc>
                <a:spcPts val="2250"/>
              </a:lnSpc>
              <a:buFont typeface="+mj-lt"/>
              <a:buAutoNum type="arabicPeriod" startAt="3"/>
            </a:pPr>
            <a:r>
              <a:rPr lang="es-CO" sz="1700" b="1" noProof="0" dirty="0">
                <a:solidFill>
                  <a:srgbClr val="272525"/>
                </a:solidFill>
                <a:latin typeface="Inter"/>
                <a:ea typeface="Inter" pitchFamily="34" charset="-122"/>
              </a:rPr>
              <a:t>Conclusión integradora</a:t>
            </a:r>
          </a:p>
          <a:p>
            <a:pPr lvl="1" algn="just">
              <a:lnSpc>
                <a:spcPts val="2250"/>
              </a:lnSpc>
            </a:pPr>
            <a:r>
              <a:rPr lang="es-CO" sz="1700" noProof="0" dirty="0">
                <a:solidFill>
                  <a:srgbClr val="272525"/>
                </a:solidFill>
                <a:latin typeface="Inter"/>
                <a:ea typeface="Inter" pitchFamily="34" charset="-122"/>
              </a:rPr>
              <a:t>El análisis confirma el proceso progresivo de calentamiento global en el periodo estudiado. Sin embargo, para comprender las dinámicas y causas subyacentes del cambio climático, se requiere avanzar hacia métodos más complejos de análisis estadístico y multivariado.</a:t>
            </a:r>
          </a:p>
          <a:p>
            <a:pPr>
              <a:lnSpc>
                <a:spcPts val="2250"/>
              </a:lnSpc>
            </a:pPr>
            <a:endParaRPr lang="en-US" sz="1400" dirty="0">
              <a:solidFill>
                <a:srgbClr val="272525"/>
              </a:solidFill>
              <a:latin typeface="Inter" pitchFamily="34" charset="0"/>
              <a:ea typeface="Inter" pitchFamily="34" charset="-122"/>
            </a:endParaRPr>
          </a:p>
        </p:txBody>
      </p:sp>
      <p:pic>
        <p:nvPicPr>
          <p:cNvPr id="13" name="Imagen 12">
            <a:extLst>
              <a:ext uri="{FF2B5EF4-FFF2-40B4-BE49-F238E27FC236}">
                <a16:creationId xmlns:a16="http://schemas.microsoft.com/office/drawing/2014/main" id="{37543A52-A440-5093-0A74-03D7EE29A796}"/>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528463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p:cNvSpPr/>
          <p:nvPr/>
        </p:nvSpPr>
        <p:spPr>
          <a:xfrm>
            <a:off x="6711952" y="1940719"/>
            <a:ext cx="7236000" cy="1743154"/>
          </a:xfrm>
          <a:prstGeom prst="rect">
            <a:avLst/>
          </a:prstGeom>
          <a:noFill/>
          <a:ln/>
        </p:spPr>
        <p:txBody>
          <a:bodyPr wrap="square" lIns="0" tIns="0" rIns="0" bIns="0" rtlCol="0" anchor="t"/>
          <a:lstStyle/>
          <a:p>
            <a:pPr marL="0" indent="0" algn="just">
              <a:lnSpc>
                <a:spcPts val="2250"/>
              </a:lnSpc>
              <a:buNone/>
            </a:pPr>
            <a:r>
              <a:rPr lang="en-US" sz="1700" dirty="0">
                <a:solidFill>
                  <a:srgbClr val="272525"/>
                </a:solidFill>
                <a:latin typeface="Inter" pitchFamily="34" charset="0"/>
                <a:ea typeface="Inter" pitchFamily="34" charset="-122"/>
                <a:cs typeface="Inter" pitchFamily="34" charset="-120"/>
              </a:rPr>
              <a:t>El heatmap  de </a:t>
            </a:r>
            <a:r>
              <a:rPr lang="en-US" sz="1700" dirty="0" err="1">
                <a:solidFill>
                  <a:srgbClr val="272525"/>
                </a:solidFill>
                <a:latin typeface="Inter" pitchFamily="34" charset="0"/>
                <a:ea typeface="Inter" pitchFamily="34" charset="-122"/>
                <a:cs typeface="Inter" pitchFamily="34" charset="-120"/>
              </a:rPr>
              <a:t>correlación</a:t>
            </a:r>
            <a:r>
              <a:rPr lang="en-US" sz="1700" dirty="0">
                <a:solidFill>
                  <a:srgbClr val="272525"/>
                </a:solidFill>
                <a:latin typeface="Inter" pitchFamily="34" charset="0"/>
                <a:ea typeface="Inter" pitchFamily="34" charset="-122"/>
                <a:cs typeface="Inter" pitchFamily="34" charset="-120"/>
              </a:rPr>
              <a:t> y el diagrama de dispersión muestran una relación positiva fuerte entre CO₂ y Temp. Aunque no es estrictamente lineal, la temperatura aumenta consistentemente con los niveles de CO₂.</a:t>
            </a:r>
          </a:p>
          <a:p>
            <a:pPr marL="0" indent="0" algn="just">
              <a:lnSpc>
                <a:spcPts val="2250"/>
              </a:lnSpc>
              <a:buNone/>
            </a:pPr>
            <a:endParaRPr lang="en-US" sz="1700" dirty="0">
              <a:solidFill>
                <a:srgbClr val="272525"/>
              </a:solidFill>
              <a:latin typeface="Inter" pitchFamily="34" charset="0"/>
              <a:ea typeface="Inter" pitchFamily="34" charset="-122"/>
              <a:cs typeface="Inter" pitchFamily="34" charset="-120"/>
            </a:endParaRPr>
          </a:p>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Para confirmar esta tendencia y evaluar una posible relación monótona no lineal, resulta pertinente calcular también el coeficiente de correlación de Spearman.</a:t>
            </a: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solidFill>
                <a:srgbClr val="272525"/>
              </a:solidFill>
              <a:latin typeface="Inter" pitchFamily="34" charset="0"/>
              <a:ea typeface="Inter" pitchFamily="34" charset="-122"/>
            </a:endParaRPr>
          </a:p>
          <a:p>
            <a:pPr marL="0" indent="0" algn="l">
              <a:lnSpc>
                <a:spcPts val="2250"/>
              </a:lnSpc>
              <a:buNone/>
            </a:pPr>
            <a:endParaRPr lang="en-US" sz="1400" dirty="0"/>
          </a:p>
        </p:txBody>
      </p:sp>
      <p:sp>
        <p:nvSpPr>
          <p:cNvPr id="6" name="Text 3"/>
          <p:cNvSpPr/>
          <p:nvPr/>
        </p:nvSpPr>
        <p:spPr>
          <a:xfrm>
            <a:off x="6711952" y="5926581"/>
            <a:ext cx="7236000" cy="1424033"/>
          </a:xfrm>
          <a:prstGeom prst="rect">
            <a:avLst/>
          </a:prstGeom>
          <a:noFill/>
          <a:ln/>
        </p:spPr>
        <p:txBody>
          <a:bodyPr wrap="square" lIns="0" tIns="0" rIns="0" bIns="0" rtlCol="0" anchor="t"/>
          <a:lstStyle/>
          <a:p>
            <a:pPr marL="0" indent="0" algn="just">
              <a:lnSpc>
                <a:spcPts val="2250"/>
              </a:lnSpc>
              <a:buNone/>
            </a:pPr>
            <a:r>
              <a:rPr lang="en-US" sz="1700" dirty="0">
                <a:solidFill>
                  <a:srgbClr val="272525"/>
                </a:solidFill>
                <a:latin typeface="Inter" pitchFamily="34" charset="0"/>
                <a:ea typeface="Inter" pitchFamily="34" charset="-122"/>
                <a:cs typeface="Inter" pitchFamily="34" charset="-120"/>
              </a:rPr>
              <a:t>El coeficiente de Pearson </a:t>
            </a:r>
            <a:r>
              <a:rPr lang="en-US" sz="1700" b="1" dirty="0">
                <a:solidFill>
                  <a:srgbClr val="272525"/>
                </a:solidFill>
                <a:latin typeface="Inter" pitchFamily="34" charset="0"/>
                <a:ea typeface="Inter" pitchFamily="34" charset="-122"/>
                <a:cs typeface="Inter" pitchFamily="34" charset="-120"/>
              </a:rPr>
              <a:t>(0.749) </a:t>
            </a:r>
            <a:r>
              <a:rPr lang="en-US" sz="1700" dirty="0">
                <a:solidFill>
                  <a:srgbClr val="272525"/>
                </a:solidFill>
                <a:latin typeface="Inter" pitchFamily="34" charset="0"/>
                <a:ea typeface="Inter" pitchFamily="34" charset="-122"/>
                <a:cs typeface="Inter" pitchFamily="34" charset="-120"/>
              </a:rPr>
              <a:t>y Spearman </a:t>
            </a:r>
            <a:r>
              <a:rPr lang="en-US" sz="1700" b="1" dirty="0">
                <a:solidFill>
                  <a:srgbClr val="272525"/>
                </a:solidFill>
                <a:latin typeface="Inter" pitchFamily="34" charset="0"/>
                <a:ea typeface="Inter" pitchFamily="34" charset="-122"/>
                <a:cs typeface="Inter" pitchFamily="34" charset="-120"/>
              </a:rPr>
              <a:t>(0.777) </a:t>
            </a:r>
            <a:r>
              <a:rPr lang="en-US" sz="1700" dirty="0">
                <a:solidFill>
                  <a:srgbClr val="272525"/>
                </a:solidFill>
                <a:latin typeface="Inter" pitchFamily="34" charset="0"/>
                <a:ea typeface="Inter" pitchFamily="34" charset="-122"/>
                <a:cs typeface="Inter" pitchFamily="34" charset="-120"/>
              </a:rPr>
              <a:t>confirman una correlación positiva fuerte y estadísticamente significativa, respaldando que el incremento de CO₂ está asociado al aumento de la temperatura global.</a:t>
            </a:r>
            <a:endParaRPr lang="en-US" sz="1700" dirty="0"/>
          </a:p>
        </p:txBody>
      </p:sp>
      <p:pic>
        <p:nvPicPr>
          <p:cNvPr id="7" name="Imagen 6">
            <a:extLst>
              <a:ext uri="{FF2B5EF4-FFF2-40B4-BE49-F238E27FC236}">
                <a16:creationId xmlns:a16="http://schemas.microsoft.com/office/drawing/2014/main" id="{F713E638-7860-B35F-7AB4-2D3F6F0AD6F2}"/>
              </a:ext>
            </a:extLst>
          </p:cNvPr>
          <p:cNvPicPr>
            <a:picLocks noChangeAspect="1"/>
          </p:cNvPicPr>
          <p:nvPr/>
        </p:nvPicPr>
        <p:blipFill>
          <a:blip r:embed="rId3"/>
          <a:stretch>
            <a:fillRect/>
          </a:stretch>
        </p:blipFill>
        <p:spPr>
          <a:xfrm>
            <a:off x="619244" y="462415"/>
            <a:ext cx="4909129" cy="3816000"/>
          </a:xfrm>
          <a:prstGeom prst="rect">
            <a:avLst/>
          </a:prstGeom>
        </p:spPr>
      </p:pic>
      <p:pic>
        <p:nvPicPr>
          <p:cNvPr id="8" name="Imagen 7" descr="Gráfico&#10;&#10;El contenido generado por IA puede ser incorrecto.">
            <a:extLst>
              <a:ext uri="{FF2B5EF4-FFF2-40B4-BE49-F238E27FC236}">
                <a16:creationId xmlns:a16="http://schemas.microsoft.com/office/drawing/2014/main" id="{4953390E-6838-443B-28A7-D8726DB0FC19}"/>
              </a:ext>
            </a:extLst>
          </p:cNvPr>
          <p:cNvPicPr>
            <a:picLocks noChangeAspect="1"/>
          </p:cNvPicPr>
          <p:nvPr/>
        </p:nvPicPr>
        <p:blipFill>
          <a:blip r:embed="rId4"/>
          <a:stretch>
            <a:fillRect/>
          </a:stretch>
        </p:blipFill>
        <p:spPr>
          <a:xfrm>
            <a:off x="661081" y="4454695"/>
            <a:ext cx="5236210" cy="3599815"/>
          </a:xfrm>
          <a:prstGeom prst="rect">
            <a:avLst/>
          </a:prstGeom>
        </p:spPr>
      </p:pic>
      <p:pic>
        <p:nvPicPr>
          <p:cNvPr id="9" name="Imagen 8">
            <a:extLst>
              <a:ext uri="{FF2B5EF4-FFF2-40B4-BE49-F238E27FC236}">
                <a16:creationId xmlns:a16="http://schemas.microsoft.com/office/drawing/2014/main" id="{2219F069-83DC-CAC1-E481-AD3EE46872A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0763" y="4233934"/>
            <a:ext cx="3183835" cy="114258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9F7BB-021C-CB0D-0BC6-10C51A8090E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8A603B9-A89F-E4E0-90BA-39D8172E5EE2}"/>
              </a:ext>
            </a:extLst>
          </p:cNvPr>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a:extLst>
              <a:ext uri="{FF2B5EF4-FFF2-40B4-BE49-F238E27FC236}">
                <a16:creationId xmlns:a16="http://schemas.microsoft.com/office/drawing/2014/main" id="{6AB63940-393D-D986-896D-24A0C04E4AA6}"/>
              </a:ext>
            </a:extLst>
          </p:cNvPr>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a:extLst>
              <a:ext uri="{FF2B5EF4-FFF2-40B4-BE49-F238E27FC236}">
                <a16:creationId xmlns:a16="http://schemas.microsoft.com/office/drawing/2014/main" id="{05E19420-9472-8E9E-5808-A98244FEE60D}"/>
              </a:ext>
            </a:extLst>
          </p:cNvPr>
          <p:cNvSpPr/>
          <p:nvPr/>
        </p:nvSpPr>
        <p:spPr>
          <a:xfrm>
            <a:off x="6711952" y="1940718"/>
            <a:ext cx="7386820" cy="6288881"/>
          </a:xfrm>
          <a:prstGeom prst="rect">
            <a:avLst/>
          </a:prstGeom>
          <a:noFill/>
          <a:ln/>
        </p:spPr>
        <p:txBody>
          <a:bodyPr wrap="square" lIns="0" tIns="0" rIns="0" bIns="0" rtlCol="0" anchor="t"/>
          <a:lstStyle/>
          <a:p>
            <a:pPr algn="just">
              <a:lnSpc>
                <a:spcPts val="2250"/>
              </a:lnSpc>
            </a:pPr>
            <a:endParaRPr lang="es-CO" sz="1700" b="1" dirty="0">
              <a:solidFill>
                <a:srgbClr val="272525"/>
              </a:solidFill>
              <a:latin typeface="Inter" pitchFamily="34" charset="0"/>
              <a:ea typeface="Inter" pitchFamily="34" charset="-122"/>
              <a:cs typeface="Inter" pitchFamily="34" charset="-120"/>
            </a:endParaRPr>
          </a:p>
          <a:p>
            <a:pPr algn="just">
              <a:lnSpc>
                <a:spcPts val="2250"/>
              </a:lnSpc>
            </a:pPr>
            <a:r>
              <a:rPr lang="es-CO" sz="1700" b="1" dirty="0">
                <a:solidFill>
                  <a:srgbClr val="272525"/>
                </a:solidFill>
                <a:latin typeface="Inter" pitchFamily="34" charset="0"/>
                <a:ea typeface="Inter" pitchFamily="34" charset="-122"/>
                <a:cs typeface="Inter" pitchFamily="34" charset="-120"/>
              </a:rPr>
              <a:t>El boxplot de temperatura por niveles de CO₂ </a:t>
            </a:r>
            <a:r>
              <a:rPr lang="es-CO" sz="1700" dirty="0">
                <a:solidFill>
                  <a:srgbClr val="272525"/>
                </a:solidFill>
                <a:latin typeface="Inter" pitchFamily="34" charset="0"/>
                <a:ea typeface="Inter" pitchFamily="34" charset="-122"/>
                <a:cs typeface="Inter" pitchFamily="34" charset="-120"/>
              </a:rPr>
              <a:t>muestra un aumento progresivo de la mediana hacia valores más altos conforme aumentan las concentraciones de CO₂. En el grupo "Bajo", la mediana está cerca de </a:t>
            </a:r>
            <a:r>
              <a:rPr lang="es-CO" sz="1700" b="1" dirty="0">
                <a:solidFill>
                  <a:srgbClr val="272525"/>
                </a:solidFill>
                <a:latin typeface="Inter" pitchFamily="34" charset="0"/>
                <a:ea typeface="Inter" pitchFamily="34" charset="-122"/>
                <a:cs typeface="Inter" pitchFamily="34" charset="-120"/>
              </a:rPr>
              <a:t>0 °C</a:t>
            </a:r>
            <a:r>
              <a:rPr lang="es-CO" sz="1700" dirty="0">
                <a:solidFill>
                  <a:srgbClr val="272525"/>
                </a:solidFill>
                <a:latin typeface="Inter" pitchFamily="34" charset="0"/>
                <a:ea typeface="Inter" pitchFamily="34" charset="-122"/>
                <a:cs typeface="Inter" pitchFamily="34" charset="-120"/>
              </a:rPr>
              <a:t>, mientras que en el "Alto" supera los </a:t>
            </a:r>
            <a:r>
              <a:rPr lang="es-CO" sz="1700" b="1" dirty="0">
                <a:solidFill>
                  <a:srgbClr val="272525"/>
                </a:solidFill>
                <a:latin typeface="Inter" pitchFamily="34" charset="0"/>
                <a:ea typeface="Inter" pitchFamily="34" charset="-122"/>
                <a:cs typeface="Inter" pitchFamily="34" charset="-120"/>
              </a:rPr>
              <a:t>0.4 °C</a:t>
            </a:r>
            <a:r>
              <a:rPr lang="es-CO" sz="1700" dirty="0">
                <a:solidFill>
                  <a:srgbClr val="272525"/>
                </a:solidFill>
                <a:latin typeface="Inter" pitchFamily="34" charset="0"/>
                <a:ea typeface="Inter" pitchFamily="34" charset="-122"/>
                <a:cs typeface="Inter" pitchFamily="34" charset="-120"/>
              </a:rPr>
              <a:t>.</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dirty="0">
                <a:solidFill>
                  <a:srgbClr val="272525"/>
                </a:solidFill>
                <a:latin typeface="Inter" pitchFamily="34" charset="0"/>
                <a:ea typeface="Inter" pitchFamily="34" charset="-122"/>
                <a:cs typeface="Inter" pitchFamily="34" charset="-120"/>
              </a:rPr>
              <a:t>Además, la dispersión de valores es mayor en las categorías intermedias, lo que indica una mayor variabilidad de la temperatura en estos rangos. La presencia de algunos </a:t>
            </a:r>
            <a:r>
              <a:rPr lang="es-CO" sz="1700" dirty="0" err="1">
                <a:solidFill>
                  <a:srgbClr val="272525"/>
                </a:solidFill>
                <a:latin typeface="Inter" pitchFamily="34" charset="0"/>
                <a:ea typeface="Inter" pitchFamily="34" charset="-122"/>
                <a:cs typeface="Inter" pitchFamily="34" charset="-120"/>
              </a:rPr>
              <a:t>outliers</a:t>
            </a:r>
            <a:r>
              <a:rPr lang="es-CO" sz="1700" dirty="0">
                <a:solidFill>
                  <a:srgbClr val="272525"/>
                </a:solidFill>
                <a:latin typeface="Inter" pitchFamily="34" charset="0"/>
                <a:ea typeface="Inter" pitchFamily="34" charset="-122"/>
                <a:cs typeface="Inter" pitchFamily="34" charset="-120"/>
              </a:rPr>
              <a:t> refleja episodios puntuales de temperaturas extremas, pero no modifica la tendencia general</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p>
        </p:txBody>
      </p:sp>
      <p:sp>
        <p:nvSpPr>
          <p:cNvPr id="6" name="Text 3">
            <a:extLst>
              <a:ext uri="{FF2B5EF4-FFF2-40B4-BE49-F238E27FC236}">
                <a16:creationId xmlns:a16="http://schemas.microsoft.com/office/drawing/2014/main" id="{60FA6CCE-FDF5-43CA-40E0-1F4145D7A4B5}"/>
              </a:ext>
            </a:extLst>
          </p:cNvPr>
          <p:cNvSpPr/>
          <p:nvPr/>
        </p:nvSpPr>
        <p:spPr>
          <a:xfrm>
            <a:off x="6711952" y="4763385"/>
            <a:ext cx="7236000" cy="2055597"/>
          </a:xfrm>
          <a:prstGeom prst="rect">
            <a:avLst/>
          </a:prstGeom>
          <a:noFill/>
          <a:ln/>
        </p:spPr>
        <p:txBody>
          <a:bodyPr wrap="square" lIns="0" tIns="0" rIns="0" bIns="0" rtlCol="0" anchor="t"/>
          <a:lstStyle/>
          <a:p>
            <a:pPr marL="0" indent="0" algn="just">
              <a:lnSpc>
                <a:spcPts val="2250"/>
              </a:lnSpc>
              <a:buNone/>
            </a:pPr>
            <a:endParaRPr lang="es-CO" sz="1700" dirty="0">
              <a:solidFill>
                <a:srgbClr val="272525"/>
              </a:solidFill>
              <a:latin typeface="Inter" pitchFamily="34" charset="0"/>
              <a:ea typeface="Inter" pitchFamily="34" charset="-122"/>
              <a:cs typeface="Inter" pitchFamily="34" charset="-120"/>
            </a:endParaRPr>
          </a:p>
        </p:txBody>
      </p:sp>
      <p:pic>
        <p:nvPicPr>
          <p:cNvPr id="4" name="Imagen 3">
            <a:extLst>
              <a:ext uri="{FF2B5EF4-FFF2-40B4-BE49-F238E27FC236}">
                <a16:creationId xmlns:a16="http://schemas.microsoft.com/office/drawing/2014/main" id="{9AFB8C63-2239-2C5C-1C13-66021D7C707F}"/>
              </a:ext>
            </a:extLst>
          </p:cNvPr>
          <p:cNvPicPr>
            <a:picLocks noChangeAspect="1"/>
          </p:cNvPicPr>
          <p:nvPr/>
        </p:nvPicPr>
        <p:blipFill>
          <a:blip r:embed="rId3"/>
          <a:stretch>
            <a:fillRect/>
          </a:stretch>
        </p:blipFill>
        <p:spPr>
          <a:xfrm>
            <a:off x="531626" y="1294889"/>
            <a:ext cx="5760000" cy="4496294"/>
          </a:xfrm>
          <a:prstGeom prst="rect">
            <a:avLst/>
          </a:prstGeom>
        </p:spPr>
      </p:pic>
    </p:spTree>
    <p:extLst>
      <p:ext uri="{BB962C8B-B14F-4D97-AF65-F5344CB8AC3E}">
        <p14:creationId xmlns:p14="http://schemas.microsoft.com/office/powerpoint/2010/main" val="3181674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3A0C8-6B7C-B6A2-8484-104587A6B82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A8B6960-0ED0-6653-EE32-54BB65A58277}"/>
              </a:ext>
            </a:extLst>
          </p:cNvPr>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a:extLst>
              <a:ext uri="{FF2B5EF4-FFF2-40B4-BE49-F238E27FC236}">
                <a16:creationId xmlns:a16="http://schemas.microsoft.com/office/drawing/2014/main" id="{9591B9A3-9570-8256-C954-4D7F93069099}"/>
              </a:ext>
            </a:extLst>
          </p:cNvPr>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a:extLst>
              <a:ext uri="{FF2B5EF4-FFF2-40B4-BE49-F238E27FC236}">
                <a16:creationId xmlns:a16="http://schemas.microsoft.com/office/drawing/2014/main" id="{96438C80-7F5B-D40F-1B07-06EDBE78CBD8}"/>
              </a:ext>
            </a:extLst>
          </p:cNvPr>
          <p:cNvSpPr/>
          <p:nvPr/>
        </p:nvSpPr>
        <p:spPr>
          <a:xfrm>
            <a:off x="6711952" y="1940718"/>
            <a:ext cx="7386820" cy="6288881"/>
          </a:xfrm>
          <a:prstGeom prst="rect">
            <a:avLst/>
          </a:prstGeom>
          <a:noFill/>
          <a:ln/>
        </p:spPr>
        <p:txBody>
          <a:bodyPr wrap="square" lIns="0" tIns="0" rIns="0" bIns="0" rtlCol="0" anchor="t"/>
          <a:lstStyle/>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b="1" dirty="0">
                <a:solidFill>
                  <a:srgbClr val="272525"/>
                </a:solidFill>
                <a:latin typeface="Inter" pitchFamily="34" charset="0"/>
                <a:ea typeface="Inter" pitchFamily="34" charset="-122"/>
                <a:cs typeface="Inter" pitchFamily="34" charset="-120"/>
              </a:rPr>
              <a:t>El gráfico de barras de temperatura promedio por categoría de CO₂ </a:t>
            </a:r>
            <a:r>
              <a:rPr lang="es-CO" sz="1700" dirty="0">
                <a:solidFill>
                  <a:srgbClr val="272525"/>
                </a:solidFill>
                <a:latin typeface="Inter" pitchFamily="34" charset="0"/>
                <a:ea typeface="Inter" pitchFamily="34" charset="-122"/>
                <a:cs typeface="Inter" pitchFamily="34" charset="-120"/>
              </a:rPr>
              <a:t>confirma un incremento sistemático, desde </a:t>
            </a:r>
            <a:r>
              <a:rPr lang="es-CO" sz="1700" b="1" dirty="0">
                <a:solidFill>
                  <a:srgbClr val="272525"/>
                </a:solidFill>
                <a:latin typeface="Inter" pitchFamily="34" charset="0"/>
                <a:ea typeface="Inter" pitchFamily="34" charset="-122"/>
                <a:cs typeface="Inter" pitchFamily="34" charset="-120"/>
              </a:rPr>
              <a:t>0.08 °C</a:t>
            </a:r>
            <a:r>
              <a:rPr lang="es-CO" sz="1700" dirty="0">
                <a:solidFill>
                  <a:srgbClr val="272525"/>
                </a:solidFill>
                <a:latin typeface="Inter" pitchFamily="34" charset="0"/>
                <a:ea typeface="Inter" pitchFamily="34" charset="-122"/>
                <a:cs typeface="Inter" pitchFamily="34" charset="-120"/>
              </a:rPr>
              <a:t> en el grupo </a:t>
            </a:r>
            <a:r>
              <a:rPr lang="es-CO" sz="1700" b="1" dirty="0">
                <a:solidFill>
                  <a:srgbClr val="272525"/>
                </a:solidFill>
                <a:latin typeface="Inter" pitchFamily="34" charset="0"/>
                <a:ea typeface="Inter" pitchFamily="34" charset="-122"/>
                <a:cs typeface="Inter" pitchFamily="34" charset="-120"/>
              </a:rPr>
              <a:t>"Bajo"</a:t>
            </a:r>
            <a:r>
              <a:rPr lang="es-CO" sz="1700" dirty="0">
                <a:solidFill>
                  <a:srgbClr val="272525"/>
                </a:solidFill>
                <a:latin typeface="Inter" pitchFamily="34" charset="0"/>
                <a:ea typeface="Inter" pitchFamily="34" charset="-122"/>
                <a:cs typeface="Inter" pitchFamily="34" charset="-120"/>
              </a:rPr>
              <a:t> hasta más </a:t>
            </a:r>
            <a:r>
              <a:rPr lang="es-CO" sz="1700" b="1" dirty="0">
                <a:solidFill>
                  <a:srgbClr val="272525"/>
                </a:solidFill>
                <a:latin typeface="Inter" pitchFamily="34" charset="0"/>
                <a:ea typeface="Inter" pitchFamily="34" charset="-122"/>
                <a:cs typeface="Inter" pitchFamily="34" charset="-120"/>
              </a:rPr>
              <a:t>de 0.42 °C en </a:t>
            </a:r>
            <a:r>
              <a:rPr lang="es-CO" sz="1700" dirty="0">
                <a:solidFill>
                  <a:srgbClr val="272525"/>
                </a:solidFill>
                <a:latin typeface="Inter" pitchFamily="34" charset="0"/>
                <a:ea typeface="Inter" pitchFamily="34" charset="-122"/>
                <a:cs typeface="Inter" pitchFamily="34" charset="-120"/>
              </a:rPr>
              <a:t>el </a:t>
            </a:r>
            <a:r>
              <a:rPr lang="es-CO" sz="1700" b="1" dirty="0">
                <a:solidFill>
                  <a:srgbClr val="272525"/>
                </a:solidFill>
                <a:latin typeface="Inter" pitchFamily="34" charset="0"/>
                <a:ea typeface="Inter" pitchFamily="34" charset="-122"/>
                <a:cs typeface="Inter" pitchFamily="34" charset="-120"/>
              </a:rPr>
              <a:t>"Alto"</a:t>
            </a:r>
            <a:r>
              <a:rPr lang="es-CO" sz="1700" dirty="0">
                <a:solidFill>
                  <a:srgbClr val="272525"/>
                </a:solidFill>
                <a:latin typeface="Inter" pitchFamily="34" charset="0"/>
                <a:ea typeface="Inter" pitchFamily="34" charset="-122"/>
                <a:cs typeface="Inter" pitchFamily="34" charset="-120"/>
              </a:rPr>
              <a:t>. La progresión es prácticamente lineal, lo que refuerza la idea de un vínculo estrecho entre el aumento del CO₂ y el calentamiento global.</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dirty="0">
                <a:solidFill>
                  <a:srgbClr val="272525"/>
                </a:solidFill>
                <a:latin typeface="Inter" pitchFamily="34" charset="0"/>
                <a:ea typeface="Inter" pitchFamily="34" charset="-122"/>
                <a:cs typeface="Inter" pitchFamily="34" charset="-120"/>
              </a:rPr>
              <a:t>En conjunto, ambos gráficos coinciden en señalar que mayores concentraciones de CO₂ se asocian con incrementos sostenidos en la temperatura global. Estos resultados respaldan la hipótesis de que los gases de efecto invernadero desempeñan un papel determinante en el cambio climático.</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p>
        </p:txBody>
      </p:sp>
      <p:sp>
        <p:nvSpPr>
          <p:cNvPr id="6" name="Text 3">
            <a:extLst>
              <a:ext uri="{FF2B5EF4-FFF2-40B4-BE49-F238E27FC236}">
                <a16:creationId xmlns:a16="http://schemas.microsoft.com/office/drawing/2014/main" id="{6EE95A9A-03BB-83D4-7299-1791F1F27519}"/>
              </a:ext>
            </a:extLst>
          </p:cNvPr>
          <p:cNvSpPr/>
          <p:nvPr/>
        </p:nvSpPr>
        <p:spPr>
          <a:xfrm>
            <a:off x="6711952" y="4763385"/>
            <a:ext cx="7236000" cy="2055597"/>
          </a:xfrm>
          <a:prstGeom prst="rect">
            <a:avLst/>
          </a:prstGeom>
          <a:noFill/>
          <a:ln/>
        </p:spPr>
        <p:txBody>
          <a:bodyPr wrap="square" lIns="0" tIns="0" rIns="0" bIns="0" rtlCol="0" anchor="t"/>
          <a:lstStyle/>
          <a:p>
            <a:pPr marL="0" indent="0" algn="just">
              <a:lnSpc>
                <a:spcPts val="2250"/>
              </a:lnSpc>
              <a:buNone/>
            </a:pPr>
            <a:endParaRPr lang="es-CO" sz="1700" dirty="0">
              <a:solidFill>
                <a:srgbClr val="272525"/>
              </a:solidFill>
              <a:latin typeface="Inter" pitchFamily="34" charset="0"/>
              <a:ea typeface="Inter" pitchFamily="34" charset="-122"/>
              <a:cs typeface="Inter" pitchFamily="34" charset="-120"/>
            </a:endParaRPr>
          </a:p>
        </p:txBody>
      </p:sp>
      <p:pic>
        <p:nvPicPr>
          <p:cNvPr id="11" name="Imagen 10" descr="Gráfico, Gráfico de barras&#10;&#10;El contenido generado por IA puede ser incorrecto.">
            <a:extLst>
              <a:ext uri="{FF2B5EF4-FFF2-40B4-BE49-F238E27FC236}">
                <a16:creationId xmlns:a16="http://schemas.microsoft.com/office/drawing/2014/main" id="{BA1B15A8-AF09-1C53-C0B1-E548F27B225E}"/>
              </a:ext>
            </a:extLst>
          </p:cNvPr>
          <p:cNvPicPr>
            <a:picLocks noChangeAspect="1"/>
          </p:cNvPicPr>
          <p:nvPr/>
        </p:nvPicPr>
        <p:blipFill>
          <a:blip r:embed="rId3"/>
          <a:stretch>
            <a:fillRect/>
          </a:stretch>
        </p:blipFill>
        <p:spPr>
          <a:xfrm>
            <a:off x="608019" y="1281854"/>
            <a:ext cx="5760000" cy="4509329"/>
          </a:xfrm>
          <a:prstGeom prst="rect">
            <a:avLst/>
          </a:prstGeom>
        </p:spPr>
      </p:pic>
    </p:spTree>
    <p:extLst>
      <p:ext uri="{BB962C8B-B14F-4D97-AF65-F5344CB8AC3E}">
        <p14:creationId xmlns:p14="http://schemas.microsoft.com/office/powerpoint/2010/main" val="2620031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F325B-F9F1-20ED-5BEF-B16A5338593C}"/>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C342BC0C-DE2C-5618-867E-4773FFEB0E01}"/>
              </a:ext>
            </a:extLst>
          </p:cNvPr>
          <p:cNvSpPr/>
          <p:nvPr/>
        </p:nvSpPr>
        <p:spPr>
          <a:xfrm>
            <a:off x="478013" y="951309"/>
            <a:ext cx="8708112" cy="559713"/>
          </a:xfrm>
          <a:prstGeom prst="rect">
            <a:avLst/>
          </a:prstGeom>
          <a:noFill/>
          <a:ln/>
        </p:spPr>
        <p:txBody>
          <a:bodyPr wrap="none" lIns="0" tIns="0" rIns="0" bIns="0" rtlCol="0" anchor="t"/>
          <a:lstStyle/>
          <a:p>
            <a:pPr>
              <a:lnSpc>
                <a:spcPts val="4400"/>
              </a:lnSpc>
            </a:pPr>
            <a:r>
              <a:rPr lang="es-CO" sz="3500" b="1" noProof="0" dirty="0">
                <a:solidFill>
                  <a:srgbClr val="000000"/>
                </a:solidFill>
                <a:latin typeface="Inter Bold" pitchFamily="34" charset="0"/>
                <a:ea typeface="Inter Bold" pitchFamily="34" charset="-122"/>
                <a:cs typeface="Inter Bold" pitchFamily="34" charset="-120"/>
              </a:rPr>
              <a:t>Análisis Bivariado: Temp y CO₂</a:t>
            </a:r>
            <a:endParaRPr lang="es-CO" sz="3500" noProof="0" dirty="0"/>
          </a:p>
        </p:txBody>
      </p:sp>
      <p:sp>
        <p:nvSpPr>
          <p:cNvPr id="2" name="Text 0">
            <a:extLst>
              <a:ext uri="{FF2B5EF4-FFF2-40B4-BE49-F238E27FC236}">
                <a16:creationId xmlns:a16="http://schemas.microsoft.com/office/drawing/2014/main" id="{2C008D62-D7DB-0AA5-C940-75A673EAED46}"/>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5" name="Text 2">
            <a:extLst>
              <a:ext uri="{FF2B5EF4-FFF2-40B4-BE49-F238E27FC236}">
                <a16:creationId xmlns:a16="http://schemas.microsoft.com/office/drawing/2014/main" id="{9C8390C8-E0AF-ECB0-9565-810499319F30}"/>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CB49D91C-FC7E-6CA9-45F5-6D09A58968D2}"/>
              </a:ext>
            </a:extLst>
          </p:cNvPr>
          <p:cNvSpPr/>
          <p:nvPr/>
        </p:nvSpPr>
        <p:spPr>
          <a:xfrm>
            <a:off x="478013" y="2045421"/>
            <a:ext cx="6837187" cy="604595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dirty="0">
                <a:solidFill>
                  <a:srgbClr val="272525"/>
                </a:solidFill>
                <a:latin typeface="Inter"/>
                <a:ea typeface="Inter"/>
              </a:rPr>
              <a:t>Relación estadística sólida</a:t>
            </a:r>
          </a:p>
          <a:p>
            <a:pPr lvl="1" algn="just">
              <a:lnSpc>
                <a:spcPts val="2250"/>
              </a:lnSpc>
            </a:pPr>
            <a:r>
              <a:rPr lang="es-CO" sz="1700" dirty="0">
                <a:solidFill>
                  <a:srgbClr val="272525"/>
                </a:solidFill>
                <a:latin typeface="Inter"/>
                <a:ea typeface="Inter"/>
              </a:rPr>
              <a:t>Se identificó una correlación positiva fuerte y significativa entre la concentración de CO₂ y la temperatura global.</a:t>
            </a:r>
          </a:p>
          <a:p>
            <a:pPr lvl="1" algn="just">
              <a:lnSpc>
                <a:spcPts val="2250"/>
              </a:lnSpc>
            </a:pPr>
            <a:endParaRPr lang="es-CO" sz="1700" dirty="0">
              <a:solidFill>
                <a:srgbClr val="272525"/>
              </a:solidFill>
              <a:latin typeface="Inter"/>
              <a:ea typeface="Inter"/>
            </a:endParaRPr>
          </a:p>
          <a:p>
            <a:pPr lvl="1" algn="just">
              <a:lnSpc>
                <a:spcPts val="2250"/>
              </a:lnSpc>
            </a:pPr>
            <a:r>
              <a:rPr lang="es-CO" sz="1700" dirty="0">
                <a:solidFill>
                  <a:srgbClr val="272525"/>
                </a:solidFill>
                <a:latin typeface="Inter"/>
                <a:ea typeface="Inter"/>
              </a:rPr>
              <a:t>Los coeficientes confirman el hallazgo:</a:t>
            </a:r>
          </a:p>
          <a:p>
            <a:pPr marL="1257300" lvl="2" indent="-342900" algn="just">
              <a:lnSpc>
                <a:spcPts val="2250"/>
              </a:lnSpc>
              <a:buFont typeface="Arial" panose="020B0604020202020204" pitchFamily="34" charset="0"/>
              <a:buChar char="•"/>
            </a:pPr>
            <a:r>
              <a:rPr lang="es-CO" sz="1700" dirty="0">
                <a:solidFill>
                  <a:srgbClr val="272525"/>
                </a:solidFill>
                <a:latin typeface="Inter"/>
                <a:ea typeface="Inter"/>
              </a:rPr>
              <a:t>Pearson = 0.75</a:t>
            </a:r>
          </a:p>
          <a:p>
            <a:pPr marL="1257300" lvl="2" indent="-342900" algn="just">
              <a:lnSpc>
                <a:spcPts val="2250"/>
              </a:lnSpc>
              <a:buFont typeface="Arial" panose="020B0604020202020204" pitchFamily="34" charset="0"/>
              <a:buChar char="•"/>
            </a:pPr>
            <a:r>
              <a:rPr lang="es-CO" sz="1700" dirty="0">
                <a:solidFill>
                  <a:srgbClr val="272525"/>
                </a:solidFill>
                <a:latin typeface="Inter"/>
                <a:ea typeface="Inter"/>
              </a:rPr>
              <a:t>Spearman = 0.78</a:t>
            </a:r>
          </a:p>
          <a:p>
            <a:pPr lvl="2" algn="just">
              <a:lnSpc>
                <a:spcPts val="2250"/>
              </a:lnSpc>
            </a:pPr>
            <a:endParaRPr lang="es-CO" sz="1700" dirty="0">
              <a:solidFill>
                <a:srgbClr val="272525"/>
              </a:solidFill>
              <a:latin typeface="Inter"/>
              <a:ea typeface="Inter"/>
            </a:endParaRPr>
          </a:p>
          <a:p>
            <a:pPr lvl="1" algn="just">
              <a:lnSpc>
                <a:spcPts val="2250"/>
              </a:lnSpc>
            </a:pPr>
            <a:r>
              <a:rPr lang="es-CO" sz="1700" dirty="0">
                <a:solidFill>
                  <a:srgbClr val="272525"/>
                </a:solidFill>
                <a:latin typeface="Inter"/>
                <a:ea typeface="Inter"/>
              </a:rPr>
              <a:t>Esto demuestra que, a medida que aumenta el CO₂ en la atmósfera, la temperatura global también tiende a incrementarse de forma consistente.</a:t>
            </a:r>
          </a:p>
          <a:p>
            <a:pPr lvl="1" algn="just">
              <a:lnSpc>
                <a:spcPts val="2250"/>
              </a:lnSpc>
            </a:pPr>
            <a:endParaRPr lang="es-CO" sz="1700" dirty="0">
              <a:solidFill>
                <a:srgbClr val="272525"/>
              </a:solidFill>
              <a:latin typeface="Inter"/>
              <a:ea typeface="Inter"/>
            </a:endParaRPr>
          </a:p>
          <a:p>
            <a:pPr marL="342900" indent="-342900" algn="just">
              <a:lnSpc>
                <a:spcPts val="2250"/>
              </a:lnSpc>
              <a:buFont typeface="+mj-lt"/>
              <a:buAutoNum type="arabicPeriod"/>
            </a:pPr>
            <a:r>
              <a:rPr lang="es-CO" sz="1700" b="1" dirty="0">
                <a:solidFill>
                  <a:srgbClr val="272525"/>
                </a:solidFill>
                <a:latin typeface="Inter"/>
                <a:ea typeface="Inter"/>
              </a:rPr>
              <a:t>Evidencia visual</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Diagrama de dispersión: clara tendencia creciente.</a:t>
            </a:r>
          </a:p>
          <a:p>
            <a:pPr marL="800100" lvl="1" indent="-342900" algn="just">
              <a:lnSpc>
                <a:spcPts val="2250"/>
              </a:lnSpc>
              <a:buFont typeface="Arial" panose="020B0604020202020204" pitchFamily="34" charset="0"/>
              <a:buChar char="•"/>
            </a:pPr>
            <a:r>
              <a:rPr lang="es-CO" sz="1700" dirty="0" err="1">
                <a:solidFill>
                  <a:srgbClr val="272525"/>
                </a:solidFill>
                <a:latin typeface="Inter"/>
                <a:ea typeface="Inter"/>
              </a:rPr>
              <a:t>Boxplots</a:t>
            </a:r>
            <a:r>
              <a:rPr lang="es-CO" sz="1700" dirty="0">
                <a:solidFill>
                  <a:srgbClr val="272525"/>
                </a:solidFill>
                <a:latin typeface="Inter"/>
                <a:ea typeface="Inter"/>
              </a:rPr>
              <a:t> y gráfico de barras: incremento sistemático de temperatura al pasar de niveles bajos a altos de CO₂.</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Heatmap: otros gases de efecto invernadero (CH₄ y N₂O) también presentan relaciones positivas con la temperatura, lo que apunta a un patrón multivariable en el calentamiento global.</a:t>
            </a:r>
            <a:endParaRPr lang="en-US" sz="1700" dirty="0">
              <a:solidFill>
                <a:srgbClr val="272525"/>
              </a:solidFill>
              <a:latin typeface="Inter"/>
              <a:ea typeface="Inter"/>
            </a:endParaRPr>
          </a:p>
        </p:txBody>
      </p:sp>
      <p:sp>
        <p:nvSpPr>
          <p:cNvPr id="9" name="Text 3">
            <a:extLst>
              <a:ext uri="{FF2B5EF4-FFF2-40B4-BE49-F238E27FC236}">
                <a16:creationId xmlns:a16="http://schemas.microsoft.com/office/drawing/2014/main" id="{E6D831DA-3C42-5E33-3DF6-BE4EEE385154}"/>
              </a:ext>
            </a:extLst>
          </p:cNvPr>
          <p:cNvSpPr/>
          <p:nvPr/>
        </p:nvSpPr>
        <p:spPr>
          <a:xfrm>
            <a:off x="7464050" y="3054472"/>
            <a:ext cx="6837187" cy="4270319"/>
          </a:xfrm>
          <a:prstGeom prst="rect">
            <a:avLst/>
          </a:prstGeom>
          <a:noFill/>
          <a:ln/>
        </p:spPr>
        <p:txBody>
          <a:bodyPr wrap="square" lIns="0" tIns="0" rIns="0" bIns="0" rtlCol="0" anchor="t"/>
          <a:lstStyle/>
          <a:p>
            <a:pPr marL="342900" indent="-342900">
              <a:lnSpc>
                <a:spcPts val="2250"/>
              </a:lnSpc>
              <a:buFont typeface="+mj-lt"/>
              <a:buAutoNum type="arabicPeriod" startAt="3"/>
            </a:pPr>
            <a:r>
              <a:rPr lang="es-CO" sz="1700" b="1" dirty="0">
                <a:solidFill>
                  <a:srgbClr val="272525"/>
                </a:solidFill>
                <a:latin typeface="Inter"/>
                <a:ea typeface="Inter" pitchFamily="34" charset="-122"/>
              </a:rPr>
              <a:t>Interpretación científica</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hallazgo respalda la hipótesis de que las emisiones de gases de efecto invernadero son un factor determinante del cambio climático.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La consistencia entre métricas estadísticas y visualizaciones fortalece la robustez de la conclusión.</a:t>
            </a:r>
          </a:p>
          <a:p>
            <a:pPr marL="342900" indent="-342900">
              <a:lnSpc>
                <a:spcPts val="2250"/>
              </a:lnSpc>
              <a:buFont typeface="+mj-lt"/>
              <a:buAutoNum type="arabicPeriod" startAt="3"/>
            </a:pPr>
            <a:r>
              <a:rPr lang="es-CO" sz="1700" b="1" dirty="0">
                <a:solidFill>
                  <a:srgbClr val="272525"/>
                </a:solidFill>
                <a:latin typeface="Inter"/>
                <a:ea typeface="Inter" pitchFamily="34" charset="-122"/>
              </a:rPr>
              <a:t>Próximos pasos recomendados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Realizar un análisis multivariado incluyendo variables adicionales:</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CH₄, N₂O, aerosoles, TSI (Irradiancia Solar Total).</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Desarrollar modelos predictivos que:</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Cuantifiquen la contribución relativa de cada gas y factor externo.</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Utilicen métodos de regularización (Ridge, Lasso) para mitigar colinealidad y descartar variables poco significativas</a:t>
            </a:r>
            <a:endParaRPr lang="en-US" sz="1700" dirty="0">
              <a:solidFill>
                <a:srgbClr val="272525"/>
              </a:solidFill>
              <a:latin typeface="Inter"/>
              <a:ea typeface="Inter" pitchFamily="34" charset="-122"/>
            </a:endParaRPr>
          </a:p>
        </p:txBody>
      </p:sp>
      <p:pic>
        <p:nvPicPr>
          <p:cNvPr id="13" name="Imagen 12">
            <a:extLst>
              <a:ext uri="{FF2B5EF4-FFF2-40B4-BE49-F238E27FC236}">
                <a16:creationId xmlns:a16="http://schemas.microsoft.com/office/drawing/2014/main" id="{E8E2D5C6-35A4-6D1B-49FB-565303219A38}"/>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3935528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3436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04</a:t>
            </a:r>
            <a:endParaRPr lang="en-US" sz="2200" dirty="0"/>
          </a:p>
        </p:txBody>
      </p:sp>
      <p:sp>
        <p:nvSpPr>
          <p:cNvPr id="3" name="Text 1"/>
          <p:cNvSpPr/>
          <p:nvPr/>
        </p:nvSpPr>
        <p:spPr>
          <a:xfrm>
            <a:off x="793790" y="2924770"/>
            <a:ext cx="10821829"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Preparación de Datos para el Modelado</a:t>
            </a:r>
            <a:endParaRPr lang="en-US" sz="4450" dirty="0"/>
          </a:p>
        </p:txBody>
      </p:sp>
      <p:sp>
        <p:nvSpPr>
          <p:cNvPr id="4" name="Shape 2"/>
          <p:cNvSpPr/>
          <p:nvPr/>
        </p:nvSpPr>
        <p:spPr>
          <a:xfrm>
            <a:off x="793790"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5" name="Image 0" descr="preencoded.png"/>
          <p:cNvPicPr>
            <a:picLocks noChangeAspect="1"/>
          </p:cNvPicPr>
          <p:nvPr/>
        </p:nvPicPr>
        <p:blipFill>
          <a:blip r:embed="rId3"/>
          <a:stretch>
            <a:fillRect/>
          </a:stretch>
        </p:blipFill>
        <p:spPr>
          <a:xfrm>
            <a:off x="878860" y="4016216"/>
            <a:ext cx="340162" cy="425291"/>
          </a:xfrm>
          <a:prstGeom prst="rect">
            <a:avLst/>
          </a:prstGeom>
        </p:spPr>
      </p:pic>
      <p:sp>
        <p:nvSpPr>
          <p:cNvPr id="6" name="Text 3"/>
          <p:cNvSpPr/>
          <p:nvPr/>
        </p:nvSpPr>
        <p:spPr>
          <a:xfrm>
            <a:off x="1530906" y="4051578"/>
            <a:ext cx="335196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Separación de Variables</a:t>
            </a:r>
            <a:endParaRPr lang="en-US" sz="2200" dirty="0"/>
          </a:p>
        </p:txBody>
      </p:sp>
      <p:sp>
        <p:nvSpPr>
          <p:cNvPr id="7" name="Text 4"/>
          <p:cNvSpPr/>
          <p:nvPr/>
        </p:nvSpPr>
        <p:spPr>
          <a:xfrm>
            <a:off x="1530906" y="4541996"/>
            <a:ext cx="3421499" cy="72580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Variables predictoras</a:t>
            </a:r>
          </a:p>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variable objetivo ("Temp").</a:t>
            </a:r>
            <a:endParaRPr lang="es-CO" sz="1750" noProof="0" dirty="0"/>
          </a:p>
        </p:txBody>
      </p:sp>
      <p:sp>
        <p:nvSpPr>
          <p:cNvPr id="8" name="Shape 5"/>
          <p:cNvSpPr/>
          <p:nvPr/>
        </p:nvSpPr>
        <p:spPr>
          <a:xfrm>
            <a:off x="5235893"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9" name="Image 1" descr="preencoded.png"/>
          <p:cNvPicPr>
            <a:picLocks noChangeAspect="1"/>
          </p:cNvPicPr>
          <p:nvPr/>
        </p:nvPicPr>
        <p:blipFill>
          <a:blip r:embed="rId3"/>
          <a:stretch>
            <a:fillRect/>
          </a:stretch>
        </p:blipFill>
        <p:spPr>
          <a:xfrm>
            <a:off x="5320963" y="4016216"/>
            <a:ext cx="340162" cy="425291"/>
          </a:xfrm>
          <a:prstGeom prst="rect">
            <a:avLst/>
          </a:prstGeom>
        </p:spPr>
      </p:pic>
      <p:sp>
        <p:nvSpPr>
          <p:cNvPr id="10" name="Text 6"/>
          <p:cNvSpPr/>
          <p:nvPr/>
        </p:nvSpPr>
        <p:spPr>
          <a:xfrm>
            <a:off x="5973008" y="40515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División de Datos</a:t>
            </a:r>
            <a:endParaRPr lang="en-US" sz="2200" dirty="0"/>
          </a:p>
        </p:txBody>
      </p:sp>
      <p:sp>
        <p:nvSpPr>
          <p:cNvPr id="11" name="Text 7"/>
          <p:cNvSpPr/>
          <p:nvPr/>
        </p:nvSpPr>
        <p:spPr>
          <a:xfrm>
            <a:off x="5973008" y="4541996"/>
            <a:ext cx="3596294" cy="72580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Conjuntos de entrenamiento</a:t>
            </a:r>
          </a:p>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Conjunto de prueba para validación.</a:t>
            </a:r>
            <a:endParaRPr lang="es-CO" sz="1750" noProof="0" dirty="0"/>
          </a:p>
        </p:txBody>
      </p:sp>
      <p:sp>
        <p:nvSpPr>
          <p:cNvPr id="12" name="Shape 8"/>
          <p:cNvSpPr/>
          <p:nvPr/>
        </p:nvSpPr>
        <p:spPr>
          <a:xfrm>
            <a:off x="9677995"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13" name="Image 2" descr="preencoded.png"/>
          <p:cNvPicPr>
            <a:picLocks noChangeAspect="1"/>
          </p:cNvPicPr>
          <p:nvPr/>
        </p:nvPicPr>
        <p:blipFill>
          <a:blip r:embed="rId3"/>
          <a:stretch>
            <a:fillRect/>
          </a:stretch>
        </p:blipFill>
        <p:spPr>
          <a:xfrm>
            <a:off x="9763065" y="4016216"/>
            <a:ext cx="340162" cy="425291"/>
          </a:xfrm>
          <a:prstGeom prst="rect">
            <a:avLst/>
          </a:prstGeom>
        </p:spPr>
      </p:pic>
      <p:sp>
        <p:nvSpPr>
          <p:cNvPr id="14" name="Text 9"/>
          <p:cNvSpPr/>
          <p:nvPr/>
        </p:nvSpPr>
        <p:spPr>
          <a:xfrm>
            <a:off x="10415111" y="40515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Estandarización</a:t>
            </a:r>
            <a:endParaRPr lang="en-US" sz="2200" dirty="0"/>
          </a:p>
        </p:txBody>
      </p:sp>
      <p:sp>
        <p:nvSpPr>
          <p:cNvPr id="15" name="Text 10"/>
          <p:cNvSpPr/>
          <p:nvPr/>
        </p:nvSpPr>
        <p:spPr>
          <a:xfrm>
            <a:off x="10415111" y="4541996"/>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Normalización de datos para evitar sesgos por magnitud.</a:t>
            </a:r>
            <a:endParaRPr lang="en-US" sz="1750" dirty="0"/>
          </a:p>
        </p:txBody>
      </p:sp>
      <p:sp>
        <p:nvSpPr>
          <p:cNvPr id="16" name="Text 11"/>
          <p:cNvSpPr/>
          <p:nvPr/>
        </p:nvSpPr>
        <p:spPr>
          <a:xfrm>
            <a:off x="793790" y="552295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Este proceso asegura que nuestro modelo pueda aprender de manera efectiva y realizar predicciones precisas.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A247B4-DDFF-F1F6-9C84-2616AE17D34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C6BD3F9-DD74-FE39-3509-C855944081E2}"/>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a:extLst>
              <a:ext uri="{FF2B5EF4-FFF2-40B4-BE49-F238E27FC236}">
                <a16:creationId xmlns:a16="http://schemas.microsoft.com/office/drawing/2014/main" id="{AAD1083F-DC62-CF9C-0B7C-F121519E2F74}"/>
              </a:ext>
            </a:extLst>
          </p:cNvPr>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Modelo de Regresión Lineal</a:t>
            </a:r>
            <a:endParaRPr lang="es-CO" sz="3500" noProof="0" dirty="0"/>
          </a:p>
        </p:txBody>
      </p:sp>
      <p:sp>
        <p:nvSpPr>
          <p:cNvPr id="4" name="Text 2">
            <a:extLst>
              <a:ext uri="{FF2B5EF4-FFF2-40B4-BE49-F238E27FC236}">
                <a16:creationId xmlns:a16="http://schemas.microsoft.com/office/drawing/2014/main" id="{B1A51B76-DCFD-DD3D-7D20-B3D51FDEEB82}"/>
              </a:ext>
            </a:extLst>
          </p:cNvPr>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n-US" sz="2200" b="1" dirty="0">
                <a:solidFill>
                  <a:srgbClr val="000000"/>
                </a:solidFill>
                <a:latin typeface="Inter Bold" pitchFamily="34" charset="0"/>
                <a:ea typeface="Inter Bold" pitchFamily="34" charset="-122"/>
                <a:cs typeface="Inter Bold" pitchFamily="34" charset="-120"/>
              </a:rPr>
              <a:t>Modelo de Regresión Lineal Múltiple</a:t>
            </a:r>
            <a:endParaRPr lang="en-US" sz="2200" dirty="0"/>
          </a:p>
        </p:txBody>
      </p:sp>
      <p:sp>
        <p:nvSpPr>
          <p:cNvPr id="5" name="Text 3">
            <a:extLst>
              <a:ext uri="{FF2B5EF4-FFF2-40B4-BE49-F238E27FC236}">
                <a16:creationId xmlns:a16="http://schemas.microsoft.com/office/drawing/2014/main" id="{E0F4616B-472D-55C7-AAC0-0B7BD2998C2F}"/>
              </a:ext>
            </a:extLst>
          </p:cNvPr>
          <p:cNvSpPr/>
          <p:nvPr/>
        </p:nvSpPr>
        <p:spPr>
          <a:xfrm>
            <a:off x="626864" y="2417564"/>
            <a:ext cx="6660000" cy="2276171"/>
          </a:xfrm>
          <a:prstGeom prst="rect">
            <a:avLst/>
          </a:prstGeom>
          <a:noFill/>
          <a:ln/>
        </p:spPr>
        <p:txBody>
          <a:bodyPr wrap="square" lIns="0" tIns="0" rIns="0" bIns="0" rtlCol="0" anchor="t"/>
          <a:lstStyle/>
          <a:p>
            <a:pPr marL="0" indent="0" algn="l">
              <a:lnSpc>
                <a:spcPts val="2250"/>
              </a:lnSpc>
              <a:buNone/>
            </a:pPr>
            <a:r>
              <a:rPr lang="es-CO" sz="1700" dirty="0">
                <a:solidFill>
                  <a:srgbClr val="272525"/>
                </a:solidFill>
                <a:latin typeface="Inter" pitchFamily="34" charset="0"/>
                <a:ea typeface="Inter" pitchFamily="34" charset="-122"/>
                <a:cs typeface="Inter" pitchFamily="34" charset="-120"/>
              </a:rPr>
              <a:t>Se plantea un modelo de regresión lineal para cuantificar la relación entre los factores climáticos y la temperatura global. Se utiliza un modelo de Regresión Lineal Múltiple</a:t>
            </a: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r>
              <a:rPr lang="es-CO" sz="1700" b="1" noProof="0" dirty="0">
                <a:solidFill>
                  <a:srgbClr val="272525"/>
                </a:solidFill>
                <a:latin typeface="Inter" pitchFamily="34" charset="0"/>
                <a:ea typeface="Inter" pitchFamily="34" charset="-122"/>
                <a:cs typeface="Inter" pitchFamily="34" charset="-120"/>
              </a:rPr>
              <a:t>El Coeficiente de Determinación R² (0.698) </a:t>
            </a:r>
            <a:r>
              <a:rPr lang="es-CO" sz="1700" noProof="0" dirty="0">
                <a:solidFill>
                  <a:srgbClr val="272525"/>
                </a:solidFill>
                <a:latin typeface="Inter" pitchFamily="34" charset="0"/>
                <a:ea typeface="Inter" pitchFamily="34" charset="-122"/>
                <a:cs typeface="Inter" pitchFamily="34" charset="-120"/>
              </a:rPr>
              <a:t>indica que las variables predictoras explican casi el 70% de la variabilidad de la temperatura. Por otro lado, el RMSE (0.099 °C) es bajo, demostrando alta precisión.</a:t>
            </a:r>
            <a:endParaRPr lang="es-CO" sz="1700" noProof="0" dirty="0"/>
          </a:p>
        </p:txBody>
      </p:sp>
      <p:sp>
        <p:nvSpPr>
          <p:cNvPr id="6" name="Text 4">
            <a:extLst>
              <a:ext uri="{FF2B5EF4-FFF2-40B4-BE49-F238E27FC236}">
                <a16:creationId xmlns:a16="http://schemas.microsoft.com/office/drawing/2014/main" id="{641E65F6-9F4D-759C-AB25-6D900DBE31D6}"/>
              </a:ext>
            </a:extLst>
          </p:cNvPr>
          <p:cNvSpPr/>
          <p:nvPr/>
        </p:nvSpPr>
        <p:spPr>
          <a:xfrm>
            <a:off x="7522591" y="1878492"/>
            <a:ext cx="6660000" cy="3148973"/>
          </a:xfrm>
          <a:prstGeom prst="rect">
            <a:avLst/>
          </a:prstGeom>
          <a:noFill/>
          <a:ln/>
        </p:spPr>
        <p:txBody>
          <a:bodyPr wrap="square" lIns="0" tIns="0" rIns="0" bIns="0" rtlCol="0" anchor="t"/>
          <a:lstStyle/>
          <a:p>
            <a:pPr marL="0" indent="0" algn="l">
              <a:lnSpc>
                <a:spcPts val="2250"/>
              </a:lnSpc>
              <a:buNone/>
            </a:pPr>
            <a:r>
              <a:rPr lang="es-CO" sz="2200" b="1" noProof="0" dirty="0">
                <a:solidFill>
                  <a:srgbClr val="272525"/>
                </a:solidFill>
                <a:latin typeface="Inter" pitchFamily="34" charset="0"/>
                <a:ea typeface="Inter" pitchFamily="34" charset="-122"/>
                <a:cs typeface="Inter" pitchFamily="34" charset="-120"/>
              </a:rPr>
              <a:t>Coeficientes del modelo:</a:t>
            </a:r>
          </a:p>
          <a:p>
            <a:pPr marL="0" indent="0" algn="l">
              <a:lnSpc>
                <a:spcPts val="2250"/>
              </a:lnSpc>
              <a:buNone/>
            </a:pPr>
            <a:endParaRPr lang="en-US" sz="1700" dirty="0">
              <a:solidFill>
                <a:srgbClr val="272525"/>
              </a:solidFill>
              <a:latin typeface="Inter" pitchFamily="34" charset="0"/>
              <a:ea typeface="Inter" pitchFamily="34" charset="-122"/>
              <a:cs typeface="Inter" pitchFamily="34" charset="-120"/>
            </a:endParaRPr>
          </a:p>
          <a:p>
            <a:pPr marL="285750" indent="-285750" algn="just">
              <a:lnSpc>
                <a:spcPts val="2250"/>
              </a:lnSpc>
              <a:buFont typeface="Arial" panose="020B0604020202020204" pitchFamily="34" charset="0"/>
              <a:buChar char="•"/>
            </a:pPr>
            <a:r>
              <a:rPr lang="es-CO" sz="1700" b="1" noProof="0" dirty="0">
                <a:solidFill>
                  <a:srgbClr val="272525"/>
                </a:solidFill>
                <a:latin typeface="Inter" pitchFamily="34" charset="0"/>
                <a:ea typeface="Inter" pitchFamily="34" charset="-122"/>
                <a:cs typeface="Inter" pitchFamily="34" charset="-120"/>
              </a:rPr>
              <a:t>Valores Positivos (CFC-12, CO2, MEI) </a:t>
            </a:r>
            <a:r>
              <a:rPr lang="es-CO" sz="1700" noProof="0" dirty="0">
                <a:solidFill>
                  <a:srgbClr val="272525"/>
                </a:solidFill>
                <a:latin typeface="Inter" pitchFamily="34" charset="0"/>
                <a:ea typeface="Inter" pitchFamily="34" charset="-122"/>
                <a:cs typeface="Inter" pitchFamily="34" charset="-120"/>
              </a:rPr>
              <a:t>indican aumento de temperatura con su incremento. </a:t>
            </a:r>
            <a:r>
              <a:rPr lang="es-CO" sz="1700" dirty="0">
                <a:solidFill>
                  <a:srgbClr val="272525"/>
                </a:solidFill>
                <a:latin typeface="Inter" pitchFamily="34" charset="0"/>
                <a:ea typeface="Inter" pitchFamily="34" charset="-122"/>
                <a:cs typeface="Inter" pitchFamily="34" charset="-120"/>
              </a:rPr>
              <a:t>Destaca CFC-12 con el </a:t>
            </a:r>
            <a:r>
              <a:rPr lang="es-CO" sz="1700" dirty="0">
                <a:solidFill>
                  <a:srgbClr val="272525"/>
                </a:solidFill>
                <a:latin typeface="Inter"/>
                <a:ea typeface="Inter" pitchFamily="34" charset="-122"/>
                <a:cs typeface="Inter" pitchFamily="34" charset="-120"/>
              </a:rPr>
              <a:t>coeficiente positivo más alto.</a:t>
            </a:r>
            <a:endParaRPr lang="en-US" sz="1700" dirty="0">
              <a:solidFill>
                <a:srgbClr val="272525"/>
              </a:solidFill>
              <a:latin typeface="Inter"/>
              <a:ea typeface="Inter" pitchFamily="34" charset="-122"/>
              <a:cs typeface="Inter" pitchFamily="34" charset="-120"/>
            </a:endParaRPr>
          </a:p>
          <a:p>
            <a:pPr marL="285750" indent="-285750" algn="just">
              <a:lnSpc>
                <a:spcPts val="2250"/>
              </a:lnSpc>
              <a:buFont typeface="Arial" panose="020B0604020202020204" pitchFamily="34" charset="0"/>
              <a:buChar char="•"/>
            </a:pPr>
            <a:r>
              <a:rPr lang="es-CO" sz="1700" b="1" noProof="0" dirty="0">
                <a:latin typeface="Inter"/>
              </a:rPr>
              <a:t>Valores negativos (como CFC-11 y N2O) </a:t>
            </a:r>
            <a:r>
              <a:rPr lang="es-CO" sz="1700" noProof="0" dirty="0">
                <a:latin typeface="Inter"/>
              </a:rPr>
              <a:t>un aumento en estas variables se asocia con una disminución en la Temp, un resultado interesante que podría explorarse más a fondo, ya que contradice la hipótesis inicial para el N2O. Esto podría deberse a la multicolinealidad (correlaciones entre las propias variables predictoras).</a:t>
            </a:r>
          </a:p>
        </p:txBody>
      </p:sp>
      <p:pic>
        <p:nvPicPr>
          <p:cNvPr id="8" name="Imagen 7">
            <a:extLst>
              <a:ext uri="{FF2B5EF4-FFF2-40B4-BE49-F238E27FC236}">
                <a16:creationId xmlns:a16="http://schemas.microsoft.com/office/drawing/2014/main" id="{99773EDD-2834-0724-6E26-7B1F3C566D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19019" y="5543205"/>
            <a:ext cx="4075689" cy="807903"/>
          </a:xfrm>
          <a:prstGeom prst="rect">
            <a:avLst/>
          </a:prstGeom>
          <a:noFill/>
          <a:ln>
            <a:noFill/>
          </a:ln>
        </p:spPr>
      </p:pic>
      <p:pic>
        <p:nvPicPr>
          <p:cNvPr id="9" name="Imagen 8">
            <a:extLst>
              <a:ext uri="{FF2B5EF4-FFF2-40B4-BE49-F238E27FC236}">
                <a16:creationId xmlns:a16="http://schemas.microsoft.com/office/drawing/2014/main" id="{4B120408-FDD3-AEED-B583-DAB1A4C67EA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18845" y="5027465"/>
            <a:ext cx="2266951" cy="2785456"/>
          </a:xfrm>
          <a:prstGeom prst="rect">
            <a:avLst/>
          </a:prstGeom>
          <a:noFill/>
          <a:ln>
            <a:noFill/>
          </a:ln>
        </p:spPr>
      </p:pic>
    </p:spTree>
    <p:extLst>
      <p:ext uri="{BB962C8B-B14F-4D97-AF65-F5344CB8AC3E}">
        <p14:creationId xmlns:p14="http://schemas.microsoft.com/office/powerpoint/2010/main" val="4081507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Regresión Lineal vs Ridge</a:t>
            </a:r>
            <a:endParaRPr lang="es-CO" sz="3500" noProof="0" dirty="0"/>
          </a:p>
        </p:txBody>
      </p:sp>
      <p:sp>
        <p:nvSpPr>
          <p:cNvPr id="4" name="Text 2"/>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Resultados</a:t>
            </a:r>
            <a:endParaRPr lang="es-CO" sz="2200" noProof="0" dirty="0"/>
          </a:p>
        </p:txBody>
      </p:sp>
      <p:sp>
        <p:nvSpPr>
          <p:cNvPr id="5" name="Text 3"/>
          <p:cNvSpPr/>
          <p:nvPr/>
        </p:nvSpPr>
        <p:spPr>
          <a:xfrm>
            <a:off x="626863" y="2417563"/>
            <a:ext cx="7049844" cy="5319594"/>
          </a:xfrm>
          <a:prstGeom prst="rect">
            <a:avLst/>
          </a:prstGeom>
          <a:noFill/>
          <a:ln/>
        </p:spPr>
        <p:txBody>
          <a:bodyPr wrap="square" lIns="0" tIns="0" rIns="0" bIns="0" rtlCol="0" anchor="t"/>
          <a:lstStyle/>
          <a:p>
            <a:pPr marL="342900" indent="-342900" algn="l">
              <a:lnSpc>
                <a:spcPts val="2250"/>
              </a:lnSpc>
              <a:buAutoNum type="arabicPeriod"/>
            </a:pPr>
            <a:r>
              <a:rPr lang="es-CO" sz="1700" b="1" dirty="0">
                <a:solidFill>
                  <a:srgbClr val="272525"/>
                </a:solidFill>
                <a:latin typeface="Inter"/>
                <a:ea typeface="Inter" pitchFamily="34" charset="-122"/>
                <a:cs typeface="Inter" pitchFamily="34" charset="-120"/>
              </a:rPr>
              <a:t>Desempeño global</a:t>
            </a:r>
          </a:p>
          <a:p>
            <a:pPr lvl="1">
              <a:lnSpc>
                <a:spcPts val="2250"/>
              </a:lnSpc>
            </a:pPr>
            <a:r>
              <a:rPr lang="es-CO" sz="1700" dirty="0">
                <a:solidFill>
                  <a:srgbClr val="272525"/>
                </a:solidFill>
                <a:latin typeface="Inter"/>
                <a:ea typeface="Inter" pitchFamily="34" charset="-122"/>
                <a:cs typeface="Inter" pitchFamily="34" charset="-120"/>
              </a:rPr>
              <a:t>El ajuste general de ambos modelos es muy similar:</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Regresión lineal R² = 0.6979</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R² = 0.6936</a:t>
            </a:r>
          </a:p>
          <a:p>
            <a:pPr lvl="1">
              <a:lnSpc>
                <a:spcPts val="2250"/>
              </a:lnSpc>
            </a:pPr>
            <a:r>
              <a:rPr lang="es-CO" sz="1700" dirty="0">
                <a:solidFill>
                  <a:srgbClr val="272525"/>
                </a:solidFill>
                <a:latin typeface="Inter"/>
                <a:ea typeface="Inter" pitchFamily="34" charset="-122"/>
                <a:cs typeface="Inter" pitchFamily="34" charset="-120"/>
              </a:rPr>
              <a:t>Esto indica que aplicar regularización no afecta sustancialmente la capacidad predictiva del modelo.</a:t>
            </a:r>
          </a:p>
          <a:p>
            <a:pPr lvl="1">
              <a:lnSpc>
                <a:spcPts val="2250"/>
              </a:lnSpc>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a:pPr>
            <a:r>
              <a:rPr lang="es-CO" sz="1700" b="1" dirty="0">
                <a:solidFill>
                  <a:srgbClr val="272525"/>
                </a:solidFill>
                <a:latin typeface="Inter"/>
                <a:ea typeface="Inter" pitchFamily="34" charset="-122"/>
                <a:cs typeface="Inter" pitchFamily="34" charset="-120"/>
              </a:rPr>
              <a:t> Reducción de coeficientes inflados</a:t>
            </a:r>
          </a:p>
          <a:p>
            <a:pPr lvl="1" algn="just">
              <a:lnSpc>
                <a:spcPts val="2250"/>
              </a:lnSpc>
            </a:pPr>
            <a:r>
              <a:rPr lang="es-CO" sz="1700" dirty="0">
                <a:solidFill>
                  <a:srgbClr val="272525"/>
                </a:solidFill>
                <a:latin typeface="Inter"/>
                <a:ea typeface="Inter" pitchFamily="34" charset="-122"/>
                <a:cs typeface="Inter" pitchFamily="34" charset="-120"/>
              </a:rPr>
              <a:t>En la regresión lineal, las variables CFC-12 y CFC-11 tenían coeficientes grandes (0.247 y -0.145), lo que sugería una influencia excesiva.</a:t>
            </a:r>
          </a:p>
          <a:p>
            <a:pPr lvl="1" algn="just">
              <a:lnSpc>
                <a:spcPts val="2250"/>
              </a:lnSpc>
            </a:pPr>
            <a:endParaRPr lang="es-CO" sz="1700" dirty="0">
              <a:solidFill>
                <a:srgbClr val="272525"/>
              </a:solidFill>
              <a:latin typeface="Inter"/>
              <a:ea typeface="Inter" pitchFamily="34" charset="-122"/>
              <a:cs typeface="Inter" pitchFamily="34" charset="-120"/>
            </a:endParaRPr>
          </a:p>
          <a:p>
            <a:pPr lvl="1" algn="just">
              <a:lnSpc>
                <a:spcPts val="2250"/>
              </a:lnSpc>
            </a:pPr>
            <a:r>
              <a:rPr lang="es-CO" sz="1700" dirty="0">
                <a:solidFill>
                  <a:srgbClr val="272525"/>
                </a:solidFill>
                <a:latin typeface="Inter"/>
                <a:ea typeface="Inter" pitchFamily="34" charset="-122"/>
                <a:cs typeface="Inter" pitchFamily="34" charset="-120"/>
              </a:rPr>
              <a:t>Con Ridge, estos coeficientes se reducen a 0.159 y -0.094 respectivamente.</a:t>
            </a:r>
          </a:p>
          <a:p>
            <a:pPr lvl="1" algn="just">
              <a:lnSpc>
                <a:spcPts val="2250"/>
              </a:lnSpc>
            </a:pPr>
            <a:endParaRPr lang="es-CO" sz="1700" dirty="0">
              <a:solidFill>
                <a:srgbClr val="272525"/>
              </a:solidFill>
              <a:latin typeface="Inter"/>
              <a:ea typeface="Inter" pitchFamily="34" charset="-122"/>
              <a:cs typeface="Inter" pitchFamily="34" charset="-120"/>
            </a:endParaRPr>
          </a:p>
          <a:p>
            <a:pPr lvl="1" algn="just">
              <a:lnSpc>
                <a:spcPts val="2250"/>
              </a:lnSpc>
            </a:pPr>
            <a:r>
              <a:rPr lang="es-CO" sz="1700" dirty="0">
                <a:solidFill>
                  <a:srgbClr val="272525"/>
                </a:solidFill>
                <a:latin typeface="Inter"/>
                <a:ea typeface="Inter" pitchFamily="34" charset="-122"/>
                <a:cs typeface="Inter" pitchFamily="34" charset="-120"/>
              </a:rPr>
              <a:t>Esto confirma que la multicolinealidad estaba inflando artificialmente su importancia.</a:t>
            </a:r>
          </a:p>
        </p:txBody>
      </p:sp>
      <p:pic>
        <p:nvPicPr>
          <p:cNvPr id="10" name="Imagen 9">
            <a:extLst>
              <a:ext uri="{FF2B5EF4-FFF2-40B4-BE49-F238E27FC236}">
                <a16:creationId xmlns:a16="http://schemas.microsoft.com/office/drawing/2014/main" id="{0D337A12-0789-F1F2-D61B-550109C74D9A}"/>
              </a:ext>
            </a:extLst>
          </p:cNvPr>
          <p:cNvPicPr>
            <a:picLocks noChangeAspect="1"/>
          </p:cNvPicPr>
          <p:nvPr/>
        </p:nvPicPr>
        <p:blipFill>
          <a:blip r:embed="rId3">
            <a:extLst>
              <a:ext uri="{28A0092B-C50C-407E-A947-70E740481C1C}">
                <a14:useLocalDpi xmlns:a14="http://schemas.microsoft.com/office/drawing/2010/main" val="0"/>
              </a:ext>
            </a:extLst>
          </a:blip>
          <a:srcRect t="24818"/>
          <a:stretch>
            <a:fillRect/>
          </a:stretch>
        </p:blipFill>
        <p:spPr bwMode="auto">
          <a:xfrm>
            <a:off x="8849890" y="2238494"/>
            <a:ext cx="4068000" cy="895805"/>
          </a:xfrm>
          <a:prstGeom prst="rect">
            <a:avLst/>
          </a:prstGeom>
          <a:noFill/>
          <a:ln>
            <a:noFill/>
          </a:ln>
        </p:spPr>
      </p:pic>
      <p:pic>
        <p:nvPicPr>
          <p:cNvPr id="11" name="Imagen 10">
            <a:extLst>
              <a:ext uri="{FF2B5EF4-FFF2-40B4-BE49-F238E27FC236}">
                <a16:creationId xmlns:a16="http://schemas.microsoft.com/office/drawing/2014/main" id="{C46BCEB3-9E80-EF59-8A5E-B72D4BB36C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30521" y="3681781"/>
            <a:ext cx="3987369" cy="279115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C0AAA-F3A0-E824-B237-DA1ADDD5E55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1C74560-EF15-E3FA-6E27-AB874864EAAE}"/>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a:extLst>
              <a:ext uri="{FF2B5EF4-FFF2-40B4-BE49-F238E27FC236}">
                <a16:creationId xmlns:a16="http://schemas.microsoft.com/office/drawing/2014/main" id="{D81DA96C-C640-9910-3791-96F08D4571A0}"/>
              </a:ext>
            </a:extLst>
          </p:cNvPr>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Regresión Lineal vs Ridge</a:t>
            </a:r>
            <a:endParaRPr lang="es-CO" sz="3500" noProof="0" dirty="0"/>
          </a:p>
        </p:txBody>
      </p:sp>
      <p:sp>
        <p:nvSpPr>
          <p:cNvPr id="4" name="Text 2">
            <a:extLst>
              <a:ext uri="{FF2B5EF4-FFF2-40B4-BE49-F238E27FC236}">
                <a16:creationId xmlns:a16="http://schemas.microsoft.com/office/drawing/2014/main" id="{13F0FCB8-0352-D226-934B-201FBF31C577}"/>
              </a:ext>
            </a:extLst>
          </p:cNvPr>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Resultados</a:t>
            </a:r>
            <a:endParaRPr lang="es-CO" sz="2200" noProof="0" dirty="0"/>
          </a:p>
        </p:txBody>
      </p:sp>
      <p:sp>
        <p:nvSpPr>
          <p:cNvPr id="5" name="Text 3">
            <a:extLst>
              <a:ext uri="{FF2B5EF4-FFF2-40B4-BE49-F238E27FC236}">
                <a16:creationId xmlns:a16="http://schemas.microsoft.com/office/drawing/2014/main" id="{283F76B9-A169-B644-250D-653F382B7108}"/>
              </a:ext>
            </a:extLst>
          </p:cNvPr>
          <p:cNvSpPr/>
          <p:nvPr/>
        </p:nvSpPr>
        <p:spPr>
          <a:xfrm>
            <a:off x="626862" y="2417563"/>
            <a:ext cx="7736087" cy="5319594"/>
          </a:xfrm>
          <a:prstGeom prst="rect">
            <a:avLst/>
          </a:prstGeom>
          <a:noFill/>
          <a:ln/>
        </p:spPr>
        <p:txBody>
          <a:bodyPr wrap="square" lIns="0" tIns="0" rIns="0" bIns="0" rtlCol="0" anchor="t"/>
          <a:lstStyle/>
          <a:p>
            <a:pPr marL="342900" indent="-342900" algn="l">
              <a:lnSpc>
                <a:spcPts val="2250"/>
              </a:lnSpc>
              <a:buFont typeface="+mj-lt"/>
              <a:buAutoNum type="arabicPeriod" startAt="3"/>
            </a:pPr>
            <a:r>
              <a:rPr lang="es-CO" sz="1700" b="1" dirty="0">
                <a:solidFill>
                  <a:srgbClr val="272525"/>
                </a:solidFill>
                <a:latin typeface="Inter"/>
                <a:ea typeface="Inter" pitchFamily="34" charset="-122"/>
                <a:cs typeface="Inter" pitchFamily="34" charset="-120"/>
              </a:rPr>
              <a:t>Variables con estabilidad</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MEI y CO₂ mantienen coeficientes positivos y estables en ambos modelos, lo que refuerza su papel como predictores consistentes en la dinámica del calentamiento global.</a:t>
            </a:r>
          </a:p>
          <a:p>
            <a:pPr lvl="1">
              <a:lnSpc>
                <a:spcPts val="2250"/>
              </a:lnSpc>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startAt="3"/>
            </a:pPr>
            <a:r>
              <a:rPr lang="es-CO" sz="1700" b="1" dirty="0">
                <a:solidFill>
                  <a:srgbClr val="272525"/>
                </a:solidFill>
                <a:latin typeface="Inter"/>
                <a:ea typeface="Inter" pitchFamily="34" charset="-122"/>
                <a:cs typeface="Inter" pitchFamily="34" charset="-120"/>
              </a:rPr>
              <a:t>Revisión de N₂O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En la regresión lineal, N₂O aparecía con un coeficiente fuertemente negativo (-0.085663).</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lo ajusta a -0.029970, mucho más cercano a cero.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Esto sugiere que la aparente influencia negativa era principalmente efecto de la colinealidad con otras variables y no refleja un impacto real fuerte.</a:t>
            </a:r>
          </a:p>
          <a:p>
            <a:pPr marL="800100" lvl="1" indent="-342900">
              <a:lnSpc>
                <a:spcPts val="2250"/>
              </a:lnSpc>
              <a:buFont typeface="Arial" panose="020B0604020202020204" pitchFamily="34" charset="0"/>
              <a:buChar char="•"/>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startAt="3"/>
            </a:pPr>
            <a:r>
              <a:rPr lang="es-CO" sz="1700" b="1" dirty="0">
                <a:solidFill>
                  <a:srgbClr val="272525"/>
                </a:solidFill>
                <a:latin typeface="Inter"/>
                <a:ea typeface="Inter" pitchFamily="34" charset="-122"/>
                <a:cs typeface="Inter" pitchFamily="34" charset="-120"/>
              </a:rPr>
              <a:t>Interpretación final</a:t>
            </a:r>
          </a:p>
          <a:p>
            <a:pPr marL="342900" indent="-342900" algn="l">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actúa como un corrector de multicolinealidad, reduciendo la sobrevaloración de ciertos predictores.</a:t>
            </a:r>
          </a:p>
          <a:p>
            <a:pPr marL="342900" indent="-342900" algn="l">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El modelo resultante ofrece una representación más realista y balanceada de las relaciones entre gases y temperatura.</a:t>
            </a:r>
          </a:p>
        </p:txBody>
      </p:sp>
      <p:pic>
        <p:nvPicPr>
          <p:cNvPr id="10" name="Imagen 9">
            <a:extLst>
              <a:ext uri="{FF2B5EF4-FFF2-40B4-BE49-F238E27FC236}">
                <a16:creationId xmlns:a16="http://schemas.microsoft.com/office/drawing/2014/main" id="{33996BED-38BB-99CC-3792-7930FC9BA5D7}"/>
              </a:ext>
            </a:extLst>
          </p:cNvPr>
          <p:cNvPicPr>
            <a:picLocks noChangeAspect="1"/>
          </p:cNvPicPr>
          <p:nvPr/>
        </p:nvPicPr>
        <p:blipFill>
          <a:blip r:embed="rId3">
            <a:extLst>
              <a:ext uri="{28A0092B-C50C-407E-A947-70E740481C1C}">
                <a14:useLocalDpi xmlns:a14="http://schemas.microsoft.com/office/drawing/2010/main" val="0"/>
              </a:ext>
            </a:extLst>
          </a:blip>
          <a:srcRect t="24818"/>
          <a:stretch>
            <a:fillRect/>
          </a:stretch>
        </p:blipFill>
        <p:spPr bwMode="auto">
          <a:xfrm>
            <a:off x="8849890" y="2238494"/>
            <a:ext cx="4068000" cy="895805"/>
          </a:xfrm>
          <a:prstGeom prst="rect">
            <a:avLst/>
          </a:prstGeom>
          <a:noFill/>
          <a:ln>
            <a:noFill/>
          </a:ln>
        </p:spPr>
      </p:pic>
      <p:pic>
        <p:nvPicPr>
          <p:cNvPr id="11" name="Imagen 10">
            <a:extLst>
              <a:ext uri="{FF2B5EF4-FFF2-40B4-BE49-F238E27FC236}">
                <a16:creationId xmlns:a16="http://schemas.microsoft.com/office/drawing/2014/main" id="{35E97FE6-0936-3C7F-81C5-E80BCFA28C3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30521" y="3681781"/>
            <a:ext cx="3987369" cy="2791158"/>
          </a:xfrm>
          <a:prstGeom prst="rect">
            <a:avLst/>
          </a:prstGeom>
          <a:noFill/>
          <a:ln>
            <a:noFill/>
          </a:ln>
        </p:spPr>
      </p:pic>
    </p:spTree>
    <p:extLst>
      <p:ext uri="{BB962C8B-B14F-4D97-AF65-F5344CB8AC3E}">
        <p14:creationId xmlns:p14="http://schemas.microsoft.com/office/powerpoint/2010/main" val="39207093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96088-E6C6-BFF6-E492-F3371E65470B}"/>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94C223A6-B7FE-9A3B-D1A2-3A339E2316E5}"/>
              </a:ext>
            </a:extLst>
          </p:cNvPr>
          <p:cNvSpPr/>
          <p:nvPr/>
        </p:nvSpPr>
        <p:spPr>
          <a:xfrm>
            <a:off x="478013" y="951309"/>
            <a:ext cx="8708112" cy="559713"/>
          </a:xfrm>
          <a:prstGeom prst="rect">
            <a:avLst/>
          </a:prstGeom>
          <a:noFill/>
          <a:ln/>
        </p:spPr>
        <p:txBody>
          <a:bodyPr wrap="none" lIns="0" tIns="0" rIns="0" bIns="0" rtlCol="0" anchor="t"/>
          <a:lstStyle/>
          <a:p>
            <a:pPr>
              <a:lnSpc>
                <a:spcPts val="4400"/>
              </a:lnSpc>
            </a:pPr>
            <a:r>
              <a:rPr lang="es-CO" sz="3500" b="1" noProof="0" dirty="0">
                <a:solidFill>
                  <a:srgbClr val="000000"/>
                </a:solidFill>
                <a:latin typeface="Inter Bold" pitchFamily="34" charset="0"/>
                <a:ea typeface="Inter Bold" pitchFamily="34" charset="-122"/>
                <a:cs typeface="Inter Bold" pitchFamily="34" charset="-120"/>
              </a:rPr>
              <a:t>Modelo Ridge (Regresión Lineal Múltiple)</a:t>
            </a:r>
            <a:endParaRPr lang="es-CO" sz="3500" noProof="0" dirty="0"/>
          </a:p>
        </p:txBody>
      </p:sp>
      <p:sp>
        <p:nvSpPr>
          <p:cNvPr id="2" name="Text 0">
            <a:extLst>
              <a:ext uri="{FF2B5EF4-FFF2-40B4-BE49-F238E27FC236}">
                <a16:creationId xmlns:a16="http://schemas.microsoft.com/office/drawing/2014/main" id="{A03D1ED4-D78B-16A6-B2F9-41C53CBF9C0D}"/>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5" name="Text 2">
            <a:extLst>
              <a:ext uri="{FF2B5EF4-FFF2-40B4-BE49-F238E27FC236}">
                <a16:creationId xmlns:a16="http://schemas.microsoft.com/office/drawing/2014/main" id="{DC77BAB9-AEDF-18EE-318B-18686CFDE651}"/>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D5009F54-C042-35FC-5F10-8D6B278D078A}"/>
              </a:ext>
            </a:extLst>
          </p:cNvPr>
          <p:cNvSpPr/>
          <p:nvPr/>
        </p:nvSpPr>
        <p:spPr>
          <a:xfrm>
            <a:off x="478013" y="2045421"/>
            <a:ext cx="6837187" cy="604595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dirty="0">
                <a:solidFill>
                  <a:srgbClr val="272525"/>
                </a:solidFill>
                <a:latin typeface="Inter"/>
                <a:ea typeface="Inter"/>
              </a:rPr>
              <a:t>Identificación de variables clave</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El modelo confirma que los gases de efecto invernadero son los predictores más influyentes en la temperatura global.</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CO₂ y CFC-12 destacan como las variables con impacto positivo más significativo y estadísticamente robusto.</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El coeficiente de determinación (R² ≈ 0.70) refleja una capacidad predictiva sólida.</a:t>
            </a:r>
          </a:p>
          <a:p>
            <a:pPr lvl="1" algn="just">
              <a:lnSpc>
                <a:spcPts val="2250"/>
              </a:lnSpc>
            </a:pPr>
            <a:endParaRPr lang="es-CO" sz="1700" dirty="0">
              <a:solidFill>
                <a:srgbClr val="272525"/>
              </a:solidFill>
              <a:latin typeface="Inter"/>
              <a:ea typeface="Inter"/>
            </a:endParaRPr>
          </a:p>
          <a:p>
            <a:pPr marL="342900" indent="-342900" algn="just">
              <a:lnSpc>
                <a:spcPts val="2250"/>
              </a:lnSpc>
              <a:buFont typeface="+mj-lt"/>
              <a:buAutoNum type="arabicPeriod"/>
            </a:pPr>
            <a:r>
              <a:rPr lang="es-CO" sz="1700" b="1" dirty="0">
                <a:solidFill>
                  <a:srgbClr val="272525"/>
                </a:solidFill>
                <a:latin typeface="Inter"/>
                <a:ea typeface="Inter"/>
              </a:rPr>
              <a:t>Valor añadido frente a la correlación</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A diferencia de los análisis </a:t>
            </a:r>
            <a:r>
              <a:rPr lang="es-CO" sz="1700" dirty="0" err="1">
                <a:solidFill>
                  <a:srgbClr val="272525"/>
                </a:solidFill>
                <a:latin typeface="Inter"/>
                <a:ea typeface="Inter"/>
              </a:rPr>
              <a:t>univariados</a:t>
            </a:r>
            <a:r>
              <a:rPr lang="es-CO" sz="1700" dirty="0">
                <a:solidFill>
                  <a:srgbClr val="272525"/>
                </a:solidFill>
                <a:latin typeface="Inter"/>
                <a:ea typeface="Inter"/>
              </a:rPr>
              <a:t> o bivariados, el modelo permite estimar la magnitud real del impacto de cada variable.</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La regularización Ridge garantiza resultados más estables y confiables, mitigando la multicolinealidad entre predictores.</a:t>
            </a:r>
            <a:endParaRPr lang="en-US" sz="1700" dirty="0">
              <a:solidFill>
                <a:srgbClr val="272525"/>
              </a:solidFill>
              <a:latin typeface="Inter"/>
              <a:ea typeface="Inter"/>
            </a:endParaRPr>
          </a:p>
        </p:txBody>
      </p:sp>
      <p:sp>
        <p:nvSpPr>
          <p:cNvPr id="9" name="Text 3">
            <a:extLst>
              <a:ext uri="{FF2B5EF4-FFF2-40B4-BE49-F238E27FC236}">
                <a16:creationId xmlns:a16="http://schemas.microsoft.com/office/drawing/2014/main" id="{79B7F9FE-62CF-D9F6-62F3-1824643FDBE3}"/>
              </a:ext>
            </a:extLst>
          </p:cNvPr>
          <p:cNvSpPr/>
          <p:nvPr/>
        </p:nvSpPr>
        <p:spPr>
          <a:xfrm>
            <a:off x="7629525" y="3054472"/>
            <a:ext cx="6671712" cy="4603628"/>
          </a:xfrm>
          <a:prstGeom prst="rect">
            <a:avLst/>
          </a:prstGeom>
          <a:noFill/>
          <a:ln/>
        </p:spPr>
        <p:txBody>
          <a:bodyPr wrap="square" lIns="0" tIns="0" rIns="0" bIns="0" rtlCol="0" anchor="t"/>
          <a:lstStyle/>
          <a:p>
            <a:pPr marL="342900" indent="-342900">
              <a:lnSpc>
                <a:spcPts val="2250"/>
              </a:lnSpc>
              <a:buFont typeface="+mj-lt"/>
              <a:buAutoNum type="arabicPeriod" startAt="3"/>
            </a:pPr>
            <a:r>
              <a:rPr lang="es-CO" sz="1700" b="1" dirty="0">
                <a:solidFill>
                  <a:srgbClr val="272525"/>
                </a:solidFill>
                <a:latin typeface="Inter"/>
                <a:ea typeface="Inter" pitchFamily="34" charset="-122"/>
              </a:rPr>
              <a:t>Herramienta de prevención y simulación</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modelo funciona como un simulador de </a:t>
            </a:r>
            <a:r>
              <a:rPr lang="es-CO" sz="1700" dirty="0" err="1">
                <a:solidFill>
                  <a:srgbClr val="272525"/>
                </a:solidFill>
                <a:latin typeface="Inter"/>
                <a:ea typeface="Inter" pitchFamily="34" charset="-122"/>
              </a:rPr>
              <a:t>escenarios:Permite</a:t>
            </a:r>
            <a:r>
              <a:rPr lang="es-CO" sz="1700" dirty="0">
                <a:solidFill>
                  <a:srgbClr val="272525"/>
                </a:solidFill>
                <a:latin typeface="Inter"/>
                <a:ea typeface="Inter" pitchFamily="34" charset="-122"/>
              </a:rPr>
              <a:t> proyectar cómo cambiaría la temperatura global si se redujeran emisiones de CO₂ o CFC-12 en determinados porcentajes.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Este enfoque ofrece una base cuantitativa para evaluar la efectividad de distintas políticas de mitigación.</a:t>
            </a:r>
          </a:p>
          <a:p>
            <a:pPr marL="800100" lvl="1" indent="-342900">
              <a:lnSpc>
                <a:spcPts val="2250"/>
              </a:lnSpc>
              <a:buFont typeface="Arial" panose="020B0604020202020204" pitchFamily="34" charset="0"/>
              <a:buChar char="•"/>
            </a:pPr>
            <a:endParaRPr lang="es-CO" sz="1700" dirty="0">
              <a:solidFill>
                <a:srgbClr val="272525"/>
              </a:solidFill>
              <a:latin typeface="Inter"/>
              <a:ea typeface="Inter" pitchFamily="34" charset="-122"/>
            </a:endParaRPr>
          </a:p>
          <a:p>
            <a:pPr marL="342900" indent="-342900">
              <a:lnSpc>
                <a:spcPts val="2250"/>
              </a:lnSpc>
              <a:buFont typeface="+mj-lt"/>
              <a:buAutoNum type="arabicPeriod" startAt="3"/>
            </a:pPr>
            <a:r>
              <a:rPr lang="es-CO" sz="1700" b="1" dirty="0">
                <a:solidFill>
                  <a:srgbClr val="272525"/>
                </a:solidFill>
                <a:latin typeface="Inter"/>
                <a:ea typeface="Inter" pitchFamily="34" charset="-122"/>
              </a:rPr>
              <a:t>Implicaciones para la toma de decisiones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modelo no solo responde qué variables son más importantes, sino también cómo las acciones específicas pueden modificar el calentamiento futuro.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Constituye un instrumento estratégico para responsables de políticas públicas, ayudando a priorizar intervenciones sobre los gases con mayor impacto.</a:t>
            </a:r>
            <a:endParaRPr lang="en-US" sz="1700" dirty="0">
              <a:solidFill>
                <a:srgbClr val="272525"/>
              </a:solidFill>
              <a:latin typeface="Inter"/>
              <a:ea typeface="Inter" pitchFamily="34" charset="-122"/>
            </a:endParaRPr>
          </a:p>
        </p:txBody>
      </p:sp>
      <p:pic>
        <p:nvPicPr>
          <p:cNvPr id="13" name="Imagen 12">
            <a:extLst>
              <a:ext uri="{FF2B5EF4-FFF2-40B4-BE49-F238E27FC236}">
                <a16:creationId xmlns:a16="http://schemas.microsoft.com/office/drawing/2014/main" id="{59D5D518-E8D9-4347-513D-A7AAF55B4D3B}"/>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3239924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793790" y="127504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Agenda</a:t>
            </a:r>
            <a:endParaRPr lang="en-US" sz="2200" dirty="0"/>
          </a:p>
        </p:txBody>
      </p:sp>
      <p:sp>
        <p:nvSpPr>
          <p:cNvPr id="3" name="Text 1"/>
          <p:cNvSpPr/>
          <p:nvPr/>
        </p:nvSpPr>
        <p:spPr>
          <a:xfrm>
            <a:off x="793790" y="1856184"/>
            <a:ext cx="581739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Nuestra Hoja de Ruta</a:t>
            </a:r>
            <a:endParaRPr lang="en-US" sz="4450" dirty="0"/>
          </a:p>
        </p:txBody>
      </p:sp>
      <p:sp>
        <p:nvSpPr>
          <p:cNvPr id="4" name="Text 2"/>
          <p:cNvSpPr/>
          <p:nvPr/>
        </p:nvSpPr>
        <p:spPr>
          <a:xfrm>
            <a:off x="793790"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5" name="Shape 3"/>
          <p:cNvSpPr/>
          <p:nvPr/>
        </p:nvSpPr>
        <p:spPr>
          <a:xfrm>
            <a:off x="793790" y="3260169"/>
            <a:ext cx="4196358" cy="30480"/>
          </a:xfrm>
          <a:prstGeom prst="rect">
            <a:avLst/>
          </a:prstGeom>
          <a:solidFill>
            <a:schemeClr val="tx1"/>
          </a:solidFill>
          <a:ln>
            <a:solidFill>
              <a:schemeClr val="tx1"/>
            </a:solidFill>
          </a:ln>
        </p:spPr>
        <p:txBody>
          <a:bodyPr/>
          <a:lstStyle/>
          <a:p>
            <a:endParaRPr lang="es-CO" dirty="0">
              <a:ln>
                <a:solidFill>
                  <a:sysClr val="windowText" lastClr="000000"/>
                </a:solidFill>
              </a:ln>
              <a:solidFill>
                <a:sysClr val="windowText" lastClr="000000"/>
              </a:solidFill>
            </a:endParaRPr>
          </a:p>
        </p:txBody>
      </p:sp>
      <p:sp>
        <p:nvSpPr>
          <p:cNvPr id="6" name="Text 4"/>
          <p:cNvSpPr/>
          <p:nvPr/>
        </p:nvSpPr>
        <p:spPr>
          <a:xfrm>
            <a:off x="793790" y="3434477"/>
            <a:ext cx="393787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Contexto y Pregunta SMART</a:t>
            </a:r>
            <a:endParaRPr lang="en-US" sz="2200" dirty="0"/>
          </a:p>
        </p:txBody>
      </p:sp>
      <p:sp>
        <p:nvSpPr>
          <p:cNvPr id="7" name="Text 5"/>
          <p:cNvSpPr/>
          <p:nvPr/>
        </p:nvSpPr>
        <p:spPr>
          <a:xfrm>
            <a:off x="793790" y="3924895"/>
            <a:ext cx="4196358"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Definiendo el problema y los datos.</a:t>
            </a:r>
            <a:endParaRPr lang="en-US" sz="1700" dirty="0"/>
          </a:p>
        </p:txBody>
      </p:sp>
      <p:sp>
        <p:nvSpPr>
          <p:cNvPr id="8" name="Text 6"/>
          <p:cNvSpPr/>
          <p:nvPr/>
        </p:nvSpPr>
        <p:spPr>
          <a:xfrm>
            <a:off x="5216962"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9" name="Shape 7"/>
          <p:cNvSpPr/>
          <p:nvPr/>
        </p:nvSpPr>
        <p:spPr>
          <a:xfrm>
            <a:off x="5216962" y="3260169"/>
            <a:ext cx="4196358" cy="30480"/>
          </a:xfrm>
          <a:prstGeom prst="rect">
            <a:avLst/>
          </a:prstGeom>
          <a:solidFill>
            <a:schemeClr val="tx1"/>
          </a:solidFill>
          <a:ln>
            <a:solidFill>
              <a:schemeClr val="tx1"/>
            </a:solidFill>
          </a:ln>
        </p:spPr>
        <p:txBody>
          <a:bodyPr/>
          <a:lstStyle/>
          <a:p>
            <a:endParaRPr lang="es-CO" dirty="0"/>
          </a:p>
        </p:txBody>
      </p:sp>
      <p:sp>
        <p:nvSpPr>
          <p:cNvPr id="10" name="Text 8"/>
          <p:cNvSpPr/>
          <p:nvPr/>
        </p:nvSpPr>
        <p:spPr>
          <a:xfrm>
            <a:off x="5216962" y="3434477"/>
            <a:ext cx="372022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Análisis Univariado (Temp)</a:t>
            </a:r>
            <a:endParaRPr lang="en-US" sz="2200" dirty="0"/>
          </a:p>
        </p:txBody>
      </p:sp>
      <p:sp>
        <p:nvSpPr>
          <p:cNvPr id="11" name="Text 9"/>
          <p:cNvSpPr/>
          <p:nvPr/>
        </p:nvSpPr>
        <p:spPr>
          <a:xfrm>
            <a:off x="5216962" y="3924895"/>
            <a:ext cx="4196358" cy="725805"/>
          </a:xfrm>
          <a:prstGeom prst="rect">
            <a:avLst/>
          </a:prstGeom>
          <a:noFill/>
          <a:ln/>
        </p:spPr>
        <p:txBody>
          <a:bodyPr wrap="squar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Comprendiendo la variable clave de temperatura.</a:t>
            </a:r>
            <a:endParaRPr lang="en-US" sz="1700" dirty="0"/>
          </a:p>
        </p:txBody>
      </p:sp>
      <p:sp>
        <p:nvSpPr>
          <p:cNvPr id="12" name="Text 10"/>
          <p:cNvSpPr/>
          <p:nvPr/>
        </p:nvSpPr>
        <p:spPr>
          <a:xfrm>
            <a:off x="9640133"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3" name="Shape 11"/>
          <p:cNvSpPr/>
          <p:nvPr/>
        </p:nvSpPr>
        <p:spPr>
          <a:xfrm>
            <a:off x="9640133" y="3260169"/>
            <a:ext cx="4196358" cy="30480"/>
          </a:xfrm>
          <a:prstGeom prst="rect">
            <a:avLst/>
          </a:prstGeom>
          <a:solidFill>
            <a:schemeClr val="tx1"/>
          </a:solidFill>
          <a:ln>
            <a:solidFill>
              <a:schemeClr val="tx1"/>
            </a:solidFill>
          </a:ln>
        </p:spPr>
        <p:txBody>
          <a:bodyPr/>
          <a:lstStyle/>
          <a:p>
            <a:endParaRPr lang="es-CO" dirty="0"/>
          </a:p>
        </p:txBody>
      </p:sp>
      <p:sp>
        <p:nvSpPr>
          <p:cNvPr id="14" name="Text 12"/>
          <p:cNvSpPr/>
          <p:nvPr/>
        </p:nvSpPr>
        <p:spPr>
          <a:xfrm>
            <a:off x="9640133" y="3434477"/>
            <a:ext cx="4196358" cy="70866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Análisis Bivariado (Temp y CO2)</a:t>
            </a:r>
            <a:endParaRPr lang="en-US" sz="2200" dirty="0"/>
          </a:p>
        </p:txBody>
      </p:sp>
      <p:sp>
        <p:nvSpPr>
          <p:cNvPr id="15" name="Text 13"/>
          <p:cNvSpPr/>
          <p:nvPr/>
        </p:nvSpPr>
        <p:spPr>
          <a:xfrm>
            <a:off x="9609892" y="3941203"/>
            <a:ext cx="4196358" cy="725805"/>
          </a:xfrm>
          <a:prstGeom prst="rect">
            <a:avLst/>
          </a:prstGeom>
          <a:noFill/>
          <a:ln/>
        </p:spPr>
        <p:txBody>
          <a:bodyPr wrap="squar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Explorando la relación entre dos variables críticas.</a:t>
            </a:r>
            <a:endParaRPr lang="en-US" sz="1700" dirty="0"/>
          </a:p>
        </p:txBody>
      </p:sp>
      <p:sp>
        <p:nvSpPr>
          <p:cNvPr id="16" name="Text 14"/>
          <p:cNvSpPr/>
          <p:nvPr/>
        </p:nvSpPr>
        <p:spPr>
          <a:xfrm>
            <a:off x="793790" y="540186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7" name="Shape 15"/>
          <p:cNvSpPr/>
          <p:nvPr/>
        </p:nvSpPr>
        <p:spPr>
          <a:xfrm>
            <a:off x="793790" y="5756910"/>
            <a:ext cx="6407944" cy="30480"/>
          </a:xfrm>
          <a:prstGeom prst="rect">
            <a:avLst/>
          </a:prstGeom>
          <a:solidFill>
            <a:schemeClr val="tx1"/>
          </a:solidFill>
          <a:ln>
            <a:solidFill>
              <a:schemeClr val="tx1"/>
            </a:solidFill>
          </a:ln>
        </p:spPr>
        <p:txBody>
          <a:bodyPr/>
          <a:lstStyle/>
          <a:p>
            <a:endParaRPr lang="es-CO" dirty="0"/>
          </a:p>
        </p:txBody>
      </p:sp>
      <p:sp>
        <p:nvSpPr>
          <p:cNvPr id="18" name="Text 16"/>
          <p:cNvSpPr/>
          <p:nvPr/>
        </p:nvSpPr>
        <p:spPr>
          <a:xfrm>
            <a:off x="793790" y="5931217"/>
            <a:ext cx="296084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Preparación de Datos</a:t>
            </a:r>
            <a:endParaRPr lang="en-US" sz="2200" dirty="0"/>
          </a:p>
        </p:txBody>
      </p:sp>
      <p:sp>
        <p:nvSpPr>
          <p:cNvPr id="19" name="Text 17"/>
          <p:cNvSpPr/>
          <p:nvPr/>
        </p:nvSpPr>
        <p:spPr>
          <a:xfrm>
            <a:off x="793790" y="6421636"/>
            <a:ext cx="6407944"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Preparando nuestro dataset para el modelado.</a:t>
            </a:r>
            <a:endParaRPr lang="en-US" sz="1700" dirty="0"/>
          </a:p>
        </p:txBody>
      </p:sp>
      <p:sp>
        <p:nvSpPr>
          <p:cNvPr id="20" name="Text 18"/>
          <p:cNvSpPr/>
          <p:nvPr/>
        </p:nvSpPr>
        <p:spPr>
          <a:xfrm>
            <a:off x="7428548" y="540186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05</a:t>
            </a:r>
            <a:endParaRPr lang="en-US" sz="1750" dirty="0"/>
          </a:p>
        </p:txBody>
      </p:sp>
      <p:sp>
        <p:nvSpPr>
          <p:cNvPr id="21" name="Shape 19"/>
          <p:cNvSpPr/>
          <p:nvPr/>
        </p:nvSpPr>
        <p:spPr>
          <a:xfrm>
            <a:off x="7428548" y="5756910"/>
            <a:ext cx="6407944" cy="30480"/>
          </a:xfrm>
          <a:prstGeom prst="rect">
            <a:avLst/>
          </a:prstGeom>
          <a:solidFill>
            <a:schemeClr val="tx1"/>
          </a:solidFill>
          <a:ln>
            <a:solidFill>
              <a:schemeClr val="tx1"/>
            </a:solidFill>
          </a:ln>
        </p:spPr>
        <p:txBody>
          <a:bodyPr/>
          <a:lstStyle/>
          <a:p>
            <a:endParaRPr lang="es-CO" dirty="0"/>
          </a:p>
        </p:txBody>
      </p:sp>
      <p:sp>
        <p:nvSpPr>
          <p:cNvPr id="22" name="Text 20"/>
          <p:cNvSpPr/>
          <p:nvPr/>
        </p:nvSpPr>
        <p:spPr>
          <a:xfrm>
            <a:off x="7428548" y="5931217"/>
            <a:ext cx="4362688"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Ajuste del Modelo de Regresión</a:t>
            </a:r>
            <a:endParaRPr lang="en-US" sz="2200" dirty="0"/>
          </a:p>
        </p:txBody>
      </p:sp>
      <p:sp>
        <p:nvSpPr>
          <p:cNvPr id="23" name="Text 21"/>
          <p:cNvSpPr/>
          <p:nvPr/>
        </p:nvSpPr>
        <p:spPr>
          <a:xfrm>
            <a:off x="7428548" y="6421636"/>
            <a:ext cx="6407944"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Construyendo un modelo predictivo para la temperatura.</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87443"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4" name="Text 2"/>
          <p:cNvSpPr/>
          <p:nvPr/>
        </p:nvSpPr>
        <p:spPr>
          <a:xfrm>
            <a:off x="6687443" y="1492992"/>
            <a:ext cx="7236000" cy="2123275"/>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El cambio climático es uno de los mayores retos globales de este siglo. Numerosos estudios han documentado que la temperatura media global ha aumentado de manera sostenida durante las últimas décadas, generando consecuencias como el aumento del nivel del mar, la pérdida de cobertura glaciar y una mayor frecuencia de fenómenos meteorológicos extremos. Comprender cómo evoluciona la temperatura global y cuáles son los factores que influyen en ella resulta clave para anticipar riesgos y diseñar políticas ambientales eficaces.</a:t>
            </a:r>
            <a:endParaRPr lang="en-US" sz="1700" dirty="0"/>
          </a:p>
        </p:txBody>
      </p:sp>
      <p:sp>
        <p:nvSpPr>
          <p:cNvPr id="5" name="Text 3"/>
          <p:cNvSpPr/>
          <p:nvPr/>
        </p:nvSpPr>
        <p:spPr>
          <a:xfrm>
            <a:off x="6687443" y="4058781"/>
            <a:ext cx="7236000" cy="859393"/>
          </a:xfrm>
          <a:prstGeom prst="rect">
            <a:avLst/>
          </a:prstGeom>
          <a:noFill/>
          <a:ln/>
        </p:spPr>
        <p:txBody>
          <a:bodyPr wrap="square" lIns="0" tIns="0" rIns="0" bIns="0" rtlCol="0" anchor="t"/>
          <a:lstStyle/>
          <a:p>
            <a:pPr marL="0" indent="0" algn="just">
              <a:lnSpc>
                <a:spcPts val="2250"/>
              </a:lnSpc>
              <a:buNone/>
            </a:pPr>
            <a:r>
              <a:rPr lang="es-CO" sz="1700" noProof="0" dirty="0">
                <a:solidFill>
                  <a:srgbClr val="272525"/>
                </a:solidFill>
                <a:latin typeface="Inter" pitchFamily="34" charset="0"/>
                <a:ea typeface="Inter" pitchFamily="34" charset="-122"/>
                <a:cs typeface="Inter" pitchFamily="34" charset="-120"/>
              </a:rPr>
              <a:t>Nuestro dataset, "climate_change.csv", contiene registros mensuales de 1983 a 2008, y tiene como </a:t>
            </a:r>
            <a:r>
              <a:rPr lang="es-CO" sz="1700" noProof="0" dirty="0" err="1">
                <a:solidFill>
                  <a:srgbClr val="272525"/>
                </a:solidFill>
                <a:latin typeface="Inter" pitchFamily="34" charset="0"/>
                <a:ea typeface="Inter" pitchFamily="34" charset="-122"/>
                <a:cs typeface="Inter" pitchFamily="34" charset="-120"/>
              </a:rPr>
              <a:t>finaliadad</a:t>
            </a:r>
            <a:r>
              <a:rPr lang="es-CO" sz="1700" noProof="0" dirty="0">
                <a:solidFill>
                  <a:srgbClr val="272525"/>
                </a:solidFill>
                <a:latin typeface="Inter" pitchFamily="34" charset="0"/>
                <a:ea typeface="Inter" pitchFamily="34" charset="-122"/>
                <a:cs typeface="Inter" pitchFamily="34" charset="-120"/>
              </a:rPr>
              <a:t> analizar la relación entre la temperatura global y factores atmosféricos y solares.</a:t>
            </a:r>
            <a:endParaRPr lang="es-CO" sz="1700" noProof="0" dirty="0"/>
          </a:p>
        </p:txBody>
      </p:sp>
      <p:pic>
        <p:nvPicPr>
          <p:cNvPr id="10" name="Imagen 9" descr="Mano sosteniendo cigarrillo&#10;&#10;El contenido generado por IA puede ser incorrecto.">
            <a:extLst>
              <a:ext uri="{FF2B5EF4-FFF2-40B4-BE49-F238E27FC236}">
                <a16:creationId xmlns:a16="http://schemas.microsoft.com/office/drawing/2014/main" id="{C4C431B1-B51E-7779-26B3-9DC3E9A28D0E}"/>
              </a:ext>
            </a:extLst>
          </p:cNvPr>
          <p:cNvPicPr>
            <a:picLocks noChangeAspect="1"/>
          </p:cNvPicPr>
          <p:nvPr/>
        </p:nvPicPr>
        <p:blipFill>
          <a:blip r:embed="rId3"/>
          <a:stretch>
            <a:fillRect/>
          </a:stretch>
        </p:blipFill>
        <p:spPr>
          <a:xfrm>
            <a:off x="0" y="386120"/>
            <a:ext cx="4971573" cy="7457360"/>
          </a:xfrm>
          <a:prstGeom prst="rect">
            <a:avLst/>
          </a:prstGeom>
        </p:spPr>
      </p:pic>
      <p:pic>
        <p:nvPicPr>
          <p:cNvPr id="11" name="Imagen 10">
            <a:extLst>
              <a:ext uri="{FF2B5EF4-FFF2-40B4-BE49-F238E27FC236}">
                <a16:creationId xmlns:a16="http://schemas.microsoft.com/office/drawing/2014/main" id="{3166B7A8-4D2C-873D-1553-C105D3D6B4D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687443" y="5174221"/>
            <a:ext cx="6967708" cy="3066012"/>
          </a:xfrm>
          <a:prstGeom prst="rect">
            <a:avLst/>
          </a:prstGeom>
          <a:noFill/>
          <a:ln>
            <a:noFill/>
          </a:ln>
        </p:spPr>
      </p:pic>
      <p:sp>
        <p:nvSpPr>
          <p:cNvPr id="12" name="Text 1">
            <a:extLst>
              <a:ext uri="{FF2B5EF4-FFF2-40B4-BE49-F238E27FC236}">
                <a16:creationId xmlns:a16="http://schemas.microsoft.com/office/drawing/2014/main" id="{A47C7C5B-ADC8-717C-4310-AD73F079CF7E}"/>
              </a:ext>
            </a:extLst>
          </p:cNvPr>
          <p:cNvSpPr/>
          <p:nvPr/>
        </p:nvSpPr>
        <p:spPr>
          <a:xfrm>
            <a:off x="6687443" y="858076"/>
            <a:ext cx="7453861"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Contexto y Datos: El Desafío Climático</a:t>
            </a:r>
            <a:endParaRPr lang="en-US" sz="3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4B7FCB0-816A-47EE-BC03-69552C0E685D}"/>
            </a:ext>
          </a:extLst>
        </p:cNvPr>
        <p:cNvGrpSpPr/>
        <p:nvPr/>
      </p:nvGrpSpPr>
      <p:grpSpPr>
        <a:xfrm>
          <a:off x="0" y="0"/>
          <a:ext cx="0" cy="0"/>
          <a:chOff x="0" y="0"/>
          <a:chExt cx="0" cy="0"/>
        </a:xfrm>
      </p:grpSpPr>
      <p:sp>
        <p:nvSpPr>
          <p:cNvPr id="56" name="Text 12">
            <a:extLst>
              <a:ext uri="{FF2B5EF4-FFF2-40B4-BE49-F238E27FC236}">
                <a16:creationId xmlns:a16="http://schemas.microsoft.com/office/drawing/2014/main" id="{1142F6EE-B44E-23E3-B3C0-DC4EE0D3B451}"/>
              </a:ext>
            </a:extLst>
          </p:cNvPr>
          <p:cNvSpPr/>
          <p:nvPr/>
        </p:nvSpPr>
        <p:spPr>
          <a:xfrm>
            <a:off x="5195696" y="7343734"/>
            <a:ext cx="4196358" cy="1081188"/>
          </a:xfrm>
          <a:prstGeom prst="rect">
            <a:avLst/>
          </a:prstGeom>
          <a:noFill/>
          <a:ln/>
        </p:spPr>
        <p:txBody>
          <a:bodyPr wrap="square" lIns="0" tIns="0" rIns="0" bIns="0" rtlCol="0" anchor="t"/>
          <a:lstStyle/>
          <a:p>
            <a:pPr>
              <a:lnSpc>
                <a:spcPts val="2750"/>
              </a:lnSpc>
            </a:pPr>
            <a:r>
              <a:rPr lang="es-CO" b="1" dirty="0">
                <a:latin typeface="Inter"/>
              </a:rPr>
              <a:t>CFC-12</a:t>
            </a:r>
            <a:r>
              <a:rPr lang="es-CO" dirty="0">
                <a:latin typeface="Inter"/>
              </a:rPr>
              <a:t>: concentraciones de clorofluorocarbonos (en </a:t>
            </a:r>
            <a:r>
              <a:rPr lang="es-CO" dirty="0" err="1">
                <a:latin typeface="Inter"/>
              </a:rPr>
              <a:t>ppbv</a:t>
            </a:r>
            <a:r>
              <a:rPr lang="es-CO" dirty="0">
                <a:latin typeface="Inter"/>
              </a:rPr>
              <a:t>).</a:t>
            </a:r>
          </a:p>
        </p:txBody>
      </p:sp>
      <p:sp>
        <p:nvSpPr>
          <p:cNvPr id="54" name="Text 12">
            <a:extLst>
              <a:ext uri="{FF2B5EF4-FFF2-40B4-BE49-F238E27FC236}">
                <a16:creationId xmlns:a16="http://schemas.microsoft.com/office/drawing/2014/main" id="{1573675A-382F-2422-2E42-EDC560387D6E}"/>
              </a:ext>
            </a:extLst>
          </p:cNvPr>
          <p:cNvSpPr/>
          <p:nvPr/>
        </p:nvSpPr>
        <p:spPr>
          <a:xfrm>
            <a:off x="5187142" y="3810160"/>
            <a:ext cx="4196358" cy="1081188"/>
          </a:xfrm>
          <a:prstGeom prst="rect">
            <a:avLst/>
          </a:prstGeom>
          <a:noFill/>
          <a:ln/>
        </p:spPr>
        <p:txBody>
          <a:bodyPr wrap="square" lIns="0" tIns="0" rIns="0" bIns="0" rtlCol="0" anchor="t"/>
          <a:lstStyle/>
          <a:p>
            <a:pPr>
              <a:lnSpc>
                <a:spcPts val="2750"/>
              </a:lnSpc>
            </a:pPr>
            <a:r>
              <a:rPr lang="es-CO" b="1" dirty="0">
                <a:latin typeface="Inter"/>
              </a:rPr>
              <a:t>N2O</a:t>
            </a:r>
            <a:r>
              <a:rPr lang="es-CO" dirty="0">
                <a:latin typeface="Inter"/>
              </a:rPr>
              <a:t>: concentración de óxido nitroso </a:t>
            </a:r>
          </a:p>
          <a:p>
            <a:pPr>
              <a:lnSpc>
                <a:spcPts val="2750"/>
              </a:lnSpc>
            </a:pPr>
            <a:r>
              <a:rPr lang="es-CO" dirty="0">
                <a:latin typeface="Inter"/>
              </a:rPr>
              <a:t>(en </a:t>
            </a:r>
            <a:r>
              <a:rPr lang="es-CO" dirty="0" err="1">
                <a:latin typeface="Inter"/>
              </a:rPr>
              <a:t>ppmv</a:t>
            </a:r>
            <a:r>
              <a:rPr lang="es-CO" dirty="0">
                <a:latin typeface="Inter"/>
              </a:rPr>
              <a:t>).</a:t>
            </a:r>
          </a:p>
        </p:txBody>
      </p:sp>
      <p:sp>
        <p:nvSpPr>
          <p:cNvPr id="3" name="Text 1">
            <a:extLst>
              <a:ext uri="{FF2B5EF4-FFF2-40B4-BE49-F238E27FC236}">
                <a16:creationId xmlns:a16="http://schemas.microsoft.com/office/drawing/2014/main" id="{AB350E00-CB3A-212C-E225-F6ADDC6A07B9}"/>
              </a:ext>
            </a:extLst>
          </p:cNvPr>
          <p:cNvSpPr/>
          <p:nvPr/>
        </p:nvSpPr>
        <p:spPr>
          <a:xfrm>
            <a:off x="793790" y="356995"/>
            <a:ext cx="581739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Variables Dataset</a:t>
            </a:r>
            <a:endParaRPr lang="en-US" sz="4450" dirty="0"/>
          </a:p>
        </p:txBody>
      </p:sp>
      <p:sp>
        <p:nvSpPr>
          <p:cNvPr id="4" name="Text 2">
            <a:extLst>
              <a:ext uri="{FF2B5EF4-FFF2-40B4-BE49-F238E27FC236}">
                <a16:creationId xmlns:a16="http://schemas.microsoft.com/office/drawing/2014/main" id="{F84DBDCB-3C51-D2D2-AC9A-AE01A9A2FBF8}"/>
              </a:ext>
            </a:extLst>
          </p:cNvPr>
          <p:cNvSpPr/>
          <p:nvPr/>
        </p:nvSpPr>
        <p:spPr>
          <a:xfrm>
            <a:off x="793790" y="15016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01</a:t>
            </a:r>
            <a:endParaRPr lang="en-US" sz="1750" b="1" dirty="0"/>
          </a:p>
        </p:txBody>
      </p:sp>
      <p:sp>
        <p:nvSpPr>
          <p:cNvPr id="5" name="Shape 3">
            <a:extLst>
              <a:ext uri="{FF2B5EF4-FFF2-40B4-BE49-F238E27FC236}">
                <a16:creationId xmlns:a16="http://schemas.microsoft.com/office/drawing/2014/main" id="{FB54FED7-1F04-603D-4AEB-9E652017670E}"/>
              </a:ext>
            </a:extLst>
          </p:cNvPr>
          <p:cNvSpPr/>
          <p:nvPr/>
        </p:nvSpPr>
        <p:spPr>
          <a:xfrm>
            <a:off x="793790" y="1856662"/>
            <a:ext cx="4196358" cy="30480"/>
          </a:xfrm>
          <a:prstGeom prst="rect">
            <a:avLst/>
          </a:prstGeom>
          <a:solidFill>
            <a:schemeClr val="tx1"/>
          </a:solidFill>
          <a:ln/>
        </p:spPr>
        <p:txBody>
          <a:bodyPr/>
          <a:lstStyle/>
          <a:p>
            <a:endParaRPr lang="es-CO"/>
          </a:p>
        </p:txBody>
      </p:sp>
      <p:sp>
        <p:nvSpPr>
          <p:cNvPr id="6" name="Text 4">
            <a:extLst>
              <a:ext uri="{FF2B5EF4-FFF2-40B4-BE49-F238E27FC236}">
                <a16:creationId xmlns:a16="http://schemas.microsoft.com/office/drawing/2014/main" id="{E758D064-35BC-1647-5CB6-BFB342F51DA7}"/>
              </a:ext>
            </a:extLst>
          </p:cNvPr>
          <p:cNvSpPr/>
          <p:nvPr/>
        </p:nvSpPr>
        <p:spPr>
          <a:xfrm>
            <a:off x="793790" y="2030970"/>
            <a:ext cx="3937873" cy="354330"/>
          </a:xfrm>
          <a:prstGeom prst="rect">
            <a:avLst/>
          </a:prstGeom>
          <a:noFill/>
          <a:ln/>
        </p:spPr>
        <p:txBody>
          <a:bodyPr wrap="none" lIns="0" tIns="0" rIns="0" bIns="0" rtlCol="0" anchor="t"/>
          <a:lstStyle/>
          <a:p>
            <a:pPr>
              <a:lnSpc>
                <a:spcPts val="2750"/>
              </a:lnSpc>
            </a:pPr>
            <a:r>
              <a:rPr lang="en-US" sz="2200" b="1" dirty="0">
                <a:solidFill>
                  <a:srgbClr val="272525"/>
                </a:solidFill>
                <a:latin typeface="Inter"/>
                <a:ea typeface="Inter Bold" pitchFamily="34" charset="-122"/>
                <a:cs typeface="Inter Bold" pitchFamily="34" charset="-120"/>
              </a:rPr>
              <a:t>Year: </a:t>
            </a:r>
            <a:r>
              <a:rPr lang="es-CO" dirty="0">
                <a:latin typeface="Inter"/>
              </a:rPr>
              <a:t>año de la observación</a:t>
            </a:r>
            <a:endParaRPr lang="en-US" sz="2200" dirty="0">
              <a:latin typeface="Inter"/>
            </a:endParaRPr>
          </a:p>
        </p:txBody>
      </p:sp>
      <p:sp>
        <p:nvSpPr>
          <p:cNvPr id="8" name="Text 6">
            <a:extLst>
              <a:ext uri="{FF2B5EF4-FFF2-40B4-BE49-F238E27FC236}">
                <a16:creationId xmlns:a16="http://schemas.microsoft.com/office/drawing/2014/main" id="{3CE2605F-07E8-3ACA-07BB-10AB0EFCDE44}"/>
              </a:ext>
            </a:extLst>
          </p:cNvPr>
          <p:cNvSpPr/>
          <p:nvPr/>
        </p:nvSpPr>
        <p:spPr>
          <a:xfrm>
            <a:off x="5216962" y="15016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05</a:t>
            </a:r>
            <a:endParaRPr lang="en-US" sz="1750" b="1" dirty="0"/>
          </a:p>
        </p:txBody>
      </p:sp>
      <p:sp>
        <p:nvSpPr>
          <p:cNvPr id="9" name="Shape 7">
            <a:extLst>
              <a:ext uri="{FF2B5EF4-FFF2-40B4-BE49-F238E27FC236}">
                <a16:creationId xmlns:a16="http://schemas.microsoft.com/office/drawing/2014/main" id="{A5D459E4-7362-41E2-60FA-8CD1FD0AFAA3}"/>
              </a:ext>
            </a:extLst>
          </p:cNvPr>
          <p:cNvSpPr/>
          <p:nvPr/>
        </p:nvSpPr>
        <p:spPr>
          <a:xfrm>
            <a:off x="5216962" y="1856662"/>
            <a:ext cx="4196358" cy="30480"/>
          </a:xfrm>
          <a:prstGeom prst="rect">
            <a:avLst/>
          </a:prstGeom>
          <a:solidFill>
            <a:schemeClr val="tx1"/>
          </a:solidFill>
          <a:ln/>
        </p:spPr>
        <p:txBody>
          <a:bodyPr/>
          <a:lstStyle/>
          <a:p>
            <a:endParaRPr lang="es-CO"/>
          </a:p>
        </p:txBody>
      </p:sp>
      <p:sp>
        <p:nvSpPr>
          <p:cNvPr id="10" name="Text 8">
            <a:extLst>
              <a:ext uri="{FF2B5EF4-FFF2-40B4-BE49-F238E27FC236}">
                <a16:creationId xmlns:a16="http://schemas.microsoft.com/office/drawing/2014/main" id="{33EC936B-9155-74CF-A9F0-5CC4915A665C}"/>
              </a:ext>
            </a:extLst>
          </p:cNvPr>
          <p:cNvSpPr/>
          <p:nvPr/>
        </p:nvSpPr>
        <p:spPr>
          <a:xfrm>
            <a:off x="5216962" y="2030970"/>
            <a:ext cx="3720227" cy="354330"/>
          </a:xfrm>
          <a:prstGeom prst="rect">
            <a:avLst/>
          </a:prstGeom>
          <a:noFill/>
          <a:ln/>
        </p:spPr>
        <p:txBody>
          <a:bodyPr wrap="none" lIns="0" tIns="0" rIns="0" bIns="0" rtlCol="0" anchor="t"/>
          <a:lstStyle/>
          <a:p>
            <a:pPr>
              <a:lnSpc>
                <a:spcPts val="2750"/>
              </a:lnSpc>
            </a:pPr>
            <a:r>
              <a:rPr lang="es-CO" b="1" dirty="0">
                <a:latin typeface="Inter"/>
              </a:rPr>
              <a:t>CH4</a:t>
            </a:r>
            <a:r>
              <a:rPr lang="es-CO" dirty="0">
                <a:latin typeface="Inter"/>
              </a:rPr>
              <a:t>: concentración de metano (en </a:t>
            </a:r>
            <a:r>
              <a:rPr lang="es-CO" dirty="0" err="1">
                <a:latin typeface="Inter"/>
              </a:rPr>
              <a:t>ppmv</a:t>
            </a:r>
            <a:r>
              <a:rPr lang="es-CO" dirty="0">
                <a:latin typeface="Inter"/>
              </a:rPr>
              <a:t>).</a:t>
            </a:r>
          </a:p>
        </p:txBody>
      </p:sp>
      <p:sp>
        <p:nvSpPr>
          <p:cNvPr id="12" name="Text 10">
            <a:extLst>
              <a:ext uri="{FF2B5EF4-FFF2-40B4-BE49-F238E27FC236}">
                <a16:creationId xmlns:a16="http://schemas.microsoft.com/office/drawing/2014/main" id="{B1421EB2-64BC-6DFB-CC92-10DCEFEBD7AD}"/>
              </a:ext>
            </a:extLst>
          </p:cNvPr>
          <p:cNvSpPr/>
          <p:nvPr/>
        </p:nvSpPr>
        <p:spPr>
          <a:xfrm>
            <a:off x="9640133" y="2330952"/>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09</a:t>
            </a:r>
            <a:endParaRPr lang="en-US" sz="1750" b="1" dirty="0"/>
          </a:p>
        </p:txBody>
      </p:sp>
      <p:sp>
        <p:nvSpPr>
          <p:cNvPr id="13" name="Shape 11">
            <a:extLst>
              <a:ext uri="{FF2B5EF4-FFF2-40B4-BE49-F238E27FC236}">
                <a16:creationId xmlns:a16="http://schemas.microsoft.com/office/drawing/2014/main" id="{E728D260-655B-975D-D1FA-0F57A437885F}"/>
              </a:ext>
            </a:extLst>
          </p:cNvPr>
          <p:cNvSpPr/>
          <p:nvPr/>
        </p:nvSpPr>
        <p:spPr>
          <a:xfrm>
            <a:off x="9640133" y="2685996"/>
            <a:ext cx="4196358" cy="30480"/>
          </a:xfrm>
          <a:prstGeom prst="rect">
            <a:avLst/>
          </a:prstGeom>
          <a:solidFill>
            <a:schemeClr val="tx1"/>
          </a:solidFill>
          <a:ln/>
        </p:spPr>
        <p:txBody>
          <a:bodyPr/>
          <a:lstStyle/>
          <a:p>
            <a:endParaRPr lang="es-CO"/>
          </a:p>
        </p:txBody>
      </p:sp>
      <p:sp>
        <p:nvSpPr>
          <p:cNvPr id="14" name="Text 12">
            <a:extLst>
              <a:ext uri="{FF2B5EF4-FFF2-40B4-BE49-F238E27FC236}">
                <a16:creationId xmlns:a16="http://schemas.microsoft.com/office/drawing/2014/main" id="{559B3CCC-90BE-346D-2C0F-ADA1A83D9A98}"/>
              </a:ext>
            </a:extLst>
          </p:cNvPr>
          <p:cNvSpPr/>
          <p:nvPr/>
        </p:nvSpPr>
        <p:spPr>
          <a:xfrm>
            <a:off x="9640133" y="2860304"/>
            <a:ext cx="4196358" cy="708660"/>
          </a:xfrm>
          <a:prstGeom prst="rect">
            <a:avLst/>
          </a:prstGeom>
          <a:noFill/>
          <a:ln/>
        </p:spPr>
        <p:txBody>
          <a:bodyPr wrap="square" lIns="0" tIns="0" rIns="0" bIns="0" rtlCol="0" anchor="t"/>
          <a:lstStyle/>
          <a:p>
            <a:pPr>
              <a:lnSpc>
                <a:spcPts val="2750"/>
              </a:lnSpc>
            </a:pPr>
            <a:r>
              <a:rPr lang="es-CO" b="1" dirty="0">
                <a:latin typeface="Inter"/>
              </a:rPr>
              <a:t>TSI</a:t>
            </a:r>
            <a:r>
              <a:rPr lang="es-CO" dirty="0">
                <a:latin typeface="Inter"/>
              </a:rPr>
              <a:t>: irradiancia solar total (W/m²).</a:t>
            </a:r>
            <a:endParaRPr lang="en-US" sz="2200" dirty="0">
              <a:latin typeface="Inter"/>
            </a:endParaRPr>
          </a:p>
        </p:txBody>
      </p:sp>
      <p:pic>
        <p:nvPicPr>
          <p:cNvPr id="24" name="Imagen 23" descr="Un peine con la boca abierta&#10;&#10;El contenido generado por IA puede ser incorrecto.">
            <a:extLst>
              <a:ext uri="{FF2B5EF4-FFF2-40B4-BE49-F238E27FC236}">
                <a16:creationId xmlns:a16="http://schemas.microsoft.com/office/drawing/2014/main" id="{536BF4BF-5CD3-D04F-D25E-FC1F8BC5A99E}"/>
              </a:ext>
            </a:extLst>
          </p:cNvPr>
          <p:cNvPicPr>
            <a:picLocks noChangeAspect="1"/>
          </p:cNvPicPr>
          <p:nvPr/>
        </p:nvPicPr>
        <p:blipFill>
          <a:blip r:embed="rId3"/>
          <a:stretch>
            <a:fillRect/>
          </a:stretch>
        </p:blipFill>
        <p:spPr>
          <a:xfrm>
            <a:off x="11047229" y="128591"/>
            <a:ext cx="1678201" cy="2517302"/>
          </a:xfrm>
          <a:prstGeom prst="rect">
            <a:avLst/>
          </a:prstGeom>
        </p:spPr>
      </p:pic>
      <p:sp>
        <p:nvSpPr>
          <p:cNvPr id="25" name="Text 2">
            <a:extLst>
              <a:ext uri="{FF2B5EF4-FFF2-40B4-BE49-F238E27FC236}">
                <a16:creationId xmlns:a16="http://schemas.microsoft.com/office/drawing/2014/main" id="{CDF9AE83-FC9C-BA01-34BE-9EFFC75D2C42}"/>
              </a:ext>
            </a:extLst>
          </p:cNvPr>
          <p:cNvSpPr/>
          <p:nvPr/>
        </p:nvSpPr>
        <p:spPr>
          <a:xfrm>
            <a:off x="765435" y="3280816"/>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02</a:t>
            </a:r>
            <a:endParaRPr lang="en-US" sz="1750" b="1" dirty="0"/>
          </a:p>
        </p:txBody>
      </p:sp>
      <p:sp>
        <p:nvSpPr>
          <p:cNvPr id="26" name="Shape 3">
            <a:extLst>
              <a:ext uri="{FF2B5EF4-FFF2-40B4-BE49-F238E27FC236}">
                <a16:creationId xmlns:a16="http://schemas.microsoft.com/office/drawing/2014/main" id="{0DE62181-480E-3257-920C-9A87FFEE102D}"/>
              </a:ext>
            </a:extLst>
          </p:cNvPr>
          <p:cNvSpPr/>
          <p:nvPr/>
        </p:nvSpPr>
        <p:spPr>
          <a:xfrm>
            <a:off x="765435" y="3635860"/>
            <a:ext cx="4196358" cy="30480"/>
          </a:xfrm>
          <a:prstGeom prst="rect">
            <a:avLst/>
          </a:prstGeom>
          <a:solidFill>
            <a:schemeClr val="tx1"/>
          </a:solidFill>
          <a:ln/>
        </p:spPr>
        <p:txBody>
          <a:bodyPr/>
          <a:lstStyle/>
          <a:p>
            <a:endParaRPr lang="es-CO" sz="1600"/>
          </a:p>
        </p:txBody>
      </p:sp>
      <p:sp>
        <p:nvSpPr>
          <p:cNvPr id="27" name="Text 4">
            <a:extLst>
              <a:ext uri="{FF2B5EF4-FFF2-40B4-BE49-F238E27FC236}">
                <a16:creationId xmlns:a16="http://schemas.microsoft.com/office/drawing/2014/main" id="{8EB7E932-8F7E-CC3F-DCAC-2AC83783DDFF}"/>
              </a:ext>
            </a:extLst>
          </p:cNvPr>
          <p:cNvSpPr/>
          <p:nvPr/>
        </p:nvSpPr>
        <p:spPr>
          <a:xfrm>
            <a:off x="765435" y="3810168"/>
            <a:ext cx="3937873" cy="354330"/>
          </a:xfrm>
          <a:prstGeom prst="rect">
            <a:avLst/>
          </a:prstGeom>
          <a:noFill/>
          <a:ln/>
        </p:spPr>
        <p:txBody>
          <a:bodyPr wrap="none" lIns="0" tIns="0" rIns="0" bIns="0" rtlCol="0" anchor="t"/>
          <a:lstStyle/>
          <a:p>
            <a:pPr>
              <a:lnSpc>
                <a:spcPts val="2750"/>
              </a:lnSpc>
            </a:pPr>
            <a:r>
              <a:rPr lang="en-US" sz="2200" b="1" dirty="0">
                <a:solidFill>
                  <a:srgbClr val="272525"/>
                </a:solidFill>
                <a:latin typeface="Inter"/>
                <a:ea typeface="Inter Bold" pitchFamily="34" charset="-122"/>
                <a:cs typeface="Inter Bold" pitchFamily="34" charset="-120"/>
              </a:rPr>
              <a:t>Year: </a:t>
            </a:r>
            <a:r>
              <a:rPr lang="es-CO" dirty="0">
                <a:latin typeface="Inter"/>
              </a:rPr>
              <a:t>año de la observación</a:t>
            </a:r>
            <a:endParaRPr lang="en-US" sz="2200" dirty="0">
              <a:latin typeface="Inter"/>
            </a:endParaRPr>
          </a:p>
        </p:txBody>
      </p:sp>
      <p:sp>
        <p:nvSpPr>
          <p:cNvPr id="28" name="Text 6">
            <a:extLst>
              <a:ext uri="{FF2B5EF4-FFF2-40B4-BE49-F238E27FC236}">
                <a16:creationId xmlns:a16="http://schemas.microsoft.com/office/drawing/2014/main" id="{B96A1431-5771-0887-B74E-AD693428782B}"/>
              </a:ext>
            </a:extLst>
          </p:cNvPr>
          <p:cNvSpPr/>
          <p:nvPr/>
        </p:nvSpPr>
        <p:spPr>
          <a:xfrm>
            <a:off x="5188607" y="3280816"/>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06</a:t>
            </a:r>
            <a:endParaRPr lang="en-US" sz="1750" b="1" dirty="0"/>
          </a:p>
        </p:txBody>
      </p:sp>
      <p:sp>
        <p:nvSpPr>
          <p:cNvPr id="29" name="Shape 7">
            <a:extLst>
              <a:ext uri="{FF2B5EF4-FFF2-40B4-BE49-F238E27FC236}">
                <a16:creationId xmlns:a16="http://schemas.microsoft.com/office/drawing/2014/main" id="{241202CC-6778-2248-840D-06A3416898DD}"/>
              </a:ext>
            </a:extLst>
          </p:cNvPr>
          <p:cNvSpPr/>
          <p:nvPr/>
        </p:nvSpPr>
        <p:spPr>
          <a:xfrm>
            <a:off x="5188607" y="3635860"/>
            <a:ext cx="4196358" cy="30480"/>
          </a:xfrm>
          <a:prstGeom prst="rect">
            <a:avLst/>
          </a:prstGeom>
          <a:solidFill>
            <a:schemeClr val="tx1"/>
          </a:solidFill>
          <a:ln/>
        </p:spPr>
        <p:txBody>
          <a:bodyPr/>
          <a:lstStyle/>
          <a:p>
            <a:endParaRPr lang="es-CO"/>
          </a:p>
        </p:txBody>
      </p:sp>
      <p:sp>
        <p:nvSpPr>
          <p:cNvPr id="31" name="Text 10">
            <a:extLst>
              <a:ext uri="{FF2B5EF4-FFF2-40B4-BE49-F238E27FC236}">
                <a16:creationId xmlns:a16="http://schemas.microsoft.com/office/drawing/2014/main" id="{F55AEE6D-3F0C-F2CD-B752-C3509E3A8A91}"/>
              </a:ext>
            </a:extLst>
          </p:cNvPr>
          <p:cNvSpPr/>
          <p:nvPr/>
        </p:nvSpPr>
        <p:spPr>
          <a:xfrm>
            <a:off x="9611778" y="4110150"/>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10</a:t>
            </a:r>
            <a:endParaRPr lang="en-US" sz="1750" b="1" dirty="0"/>
          </a:p>
        </p:txBody>
      </p:sp>
      <p:sp>
        <p:nvSpPr>
          <p:cNvPr id="32" name="Shape 11">
            <a:extLst>
              <a:ext uri="{FF2B5EF4-FFF2-40B4-BE49-F238E27FC236}">
                <a16:creationId xmlns:a16="http://schemas.microsoft.com/office/drawing/2014/main" id="{9DCFABFD-2D98-FF5C-DB1A-CC58E886EF54}"/>
              </a:ext>
            </a:extLst>
          </p:cNvPr>
          <p:cNvSpPr/>
          <p:nvPr/>
        </p:nvSpPr>
        <p:spPr>
          <a:xfrm>
            <a:off x="9611778" y="4465194"/>
            <a:ext cx="4196358" cy="30480"/>
          </a:xfrm>
          <a:prstGeom prst="rect">
            <a:avLst/>
          </a:prstGeom>
          <a:solidFill>
            <a:schemeClr val="tx1"/>
          </a:solidFill>
          <a:ln/>
        </p:spPr>
        <p:txBody>
          <a:bodyPr/>
          <a:lstStyle/>
          <a:p>
            <a:endParaRPr lang="es-CO"/>
          </a:p>
        </p:txBody>
      </p:sp>
      <p:sp>
        <p:nvSpPr>
          <p:cNvPr id="33" name="Text 12">
            <a:extLst>
              <a:ext uri="{FF2B5EF4-FFF2-40B4-BE49-F238E27FC236}">
                <a16:creationId xmlns:a16="http://schemas.microsoft.com/office/drawing/2014/main" id="{9CA75446-79FE-F52D-966B-1F3328810403}"/>
              </a:ext>
            </a:extLst>
          </p:cNvPr>
          <p:cNvSpPr/>
          <p:nvPr/>
        </p:nvSpPr>
        <p:spPr>
          <a:xfrm>
            <a:off x="9611778" y="4639502"/>
            <a:ext cx="4196358" cy="1081188"/>
          </a:xfrm>
          <a:prstGeom prst="rect">
            <a:avLst/>
          </a:prstGeom>
          <a:noFill/>
          <a:ln/>
        </p:spPr>
        <p:txBody>
          <a:bodyPr wrap="square" lIns="0" tIns="0" rIns="0" bIns="0" rtlCol="0" anchor="t"/>
          <a:lstStyle/>
          <a:p>
            <a:pPr algn="just"/>
            <a:r>
              <a:rPr lang="es-CO" b="1" dirty="0" err="1">
                <a:latin typeface="Inter"/>
              </a:rPr>
              <a:t>Aerosols</a:t>
            </a:r>
            <a:r>
              <a:rPr lang="es-CO" dirty="0">
                <a:latin typeface="Inter"/>
              </a:rPr>
              <a:t>: profundidad óptica media de aerosoles estratosféricos, asociada a erupciones volcánicas.</a:t>
            </a:r>
          </a:p>
        </p:txBody>
      </p:sp>
      <p:sp>
        <p:nvSpPr>
          <p:cNvPr id="34" name="Text 2">
            <a:extLst>
              <a:ext uri="{FF2B5EF4-FFF2-40B4-BE49-F238E27FC236}">
                <a16:creationId xmlns:a16="http://schemas.microsoft.com/office/drawing/2014/main" id="{1981A6EF-5563-187F-787C-DC1092EA4DEE}"/>
              </a:ext>
            </a:extLst>
          </p:cNvPr>
          <p:cNvSpPr/>
          <p:nvPr/>
        </p:nvSpPr>
        <p:spPr>
          <a:xfrm>
            <a:off x="797334" y="5024543"/>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03</a:t>
            </a:r>
            <a:endParaRPr lang="en-US" sz="1750" b="1" dirty="0"/>
          </a:p>
        </p:txBody>
      </p:sp>
      <p:sp>
        <p:nvSpPr>
          <p:cNvPr id="35" name="Shape 3">
            <a:extLst>
              <a:ext uri="{FF2B5EF4-FFF2-40B4-BE49-F238E27FC236}">
                <a16:creationId xmlns:a16="http://schemas.microsoft.com/office/drawing/2014/main" id="{26B0CF1C-28BC-AA7F-56B8-7DB1781C1E8C}"/>
              </a:ext>
            </a:extLst>
          </p:cNvPr>
          <p:cNvSpPr/>
          <p:nvPr/>
        </p:nvSpPr>
        <p:spPr>
          <a:xfrm>
            <a:off x="797334" y="5390228"/>
            <a:ext cx="4196358" cy="30480"/>
          </a:xfrm>
          <a:prstGeom prst="rect">
            <a:avLst/>
          </a:prstGeom>
          <a:solidFill>
            <a:schemeClr val="tx1"/>
          </a:solidFill>
          <a:ln/>
        </p:spPr>
        <p:txBody>
          <a:bodyPr/>
          <a:lstStyle/>
          <a:p>
            <a:endParaRPr lang="es-CO"/>
          </a:p>
        </p:txBody>
      </p:sp>
      <p:sp>
        <p:nvSpPr>
          <p:cNvPr id="37" name="Text 6">
            <a:extLst>
              <a:ext uri="{FF2B5EF4-FFF2-40B4-BE49-F238E27FC236}">
                <a16:creationId xmlns:a16="http://schemas.microsoft.com/office/drawing/2014/main" id="{26A08202-3D32-5EE7-95A9-5E35751D0FF1}"/>
              </a:ext>
            </a:extLst>
          </p:cNvPr>
          <p:cNvSpPr/>
          <p:nvPr/>
        </p:nvSpPr>
        <p:spPr>
          <a:xfrm>
            <a:off x="5220506" y="5024543"/>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07</a:t>
            </a:r>
            <a:endParaRPr lang="en-US" sz="1750" b="1" dirty="0"/>
          </a:p>
        </p:txBody>
      </p:sp>
      <p:sp>
        <p:nvSpPr>
          <p:cNvPr id="38" name="Shape 7">
            <a:extLst>
              <a:ext uri="{FF2B5EF4-FFF2-40B4-BE49-F238E27FC236}">
                <a16:creationId xmlns:a16="http://schemas.microsoft.com/office/drawing/2014/main" id="{902DE9B9-ABC7-8291-8552-118410DEDD9C}"/>
              </a:ext>
            </a:extLst>
          </p:cNvPr>
          <p:cNvSpPr/>
          <p:nvPr/>
        </p:nvSpPr>
        <p:spPr>
          <a:xfrm>
            <a:off x="5220506" y="5390228"/>
            <a:ext cx="4196358" cy="30480"/>
          </a:xfrm>
          <a:prstGeom prst="rect">
            <a:avLst/>
          </a:prstGeom>
          <a:solidFill>
            <a:schemeClr val="tx1"/>
          </a:solidFill>
          <a:ln/>
        </p:spPr>
        <p:txBody>
          <a:bodyPr/>
          <a:lstStyle/>
          <a:p>
            <a:endParaRPr lang="es-CO"/>
          </a:p>
        </p:txBody>
      </p:sp>
      <p:sp>
        <p:nvSpPr>
          <p:cNvPr id="40" name="Text 10">
            <a:extLst>
              <a:ext uri="{FF2B5EF4-FFF2-40B4-BE49-F238E27FC236}">
                <a16:creationId xmlns:a16="http://schemas.microsoft.com/office/drawing/2014/main" id="{CA6594B3-A748-FC4E-CDA7-042B2AFA54DA}"/>
              </a:ext>
            </a:extLst>
          </p:cNvPr>
          <p:cNvSpPr/>
          <p:nvPr/>
        </p:nvSpPr>
        <p:spPr>
          <a:xfrm>
            <a:off x="9643677" y="58645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11</a:t>
            </a:r>
            <a:endParaRPr lang="en-US" sz="1750" b="1" dirty="0"/>
          </a:p>
        </p:txBody>
      </p:sp>
      <p:sp>
        <p:nvSpPr>
          <p:cNvPr id="41" name="Shape 11">
            <a:extLst>
              <a:ext uri="{FF2B5EF4-FFF2-40B4-BE49-F238E27FC236}">
                <a16:creationId xmlns:a16="http://schemas.microsoft.com/office/drawing/2014/main" id="{75EE67EE-D65B-09F6-DBE3-63250FB90AEC}"/>
              </a:ext>
            </a:extLst>
          </p:cNvPr>
          <p:cNvSpPr/>
          <p:nvPr/>
        </p:nvSpPr>
        <p:spPr>
          <a:xfrm>
            <a:off x="9643677" y="6219562"/>
            <a:ext cx="4196358" cy="30480"/>
          </a:xfrm>
          <a:prstGeom prst="rect">
            <a:avLst/>
          </a:prstGeom>
          <a:solidFill>
            <a:schemeClr val="tx1"/>
          </a:solidFill>
          <a:ln/>
        </p:spPr>
        <p:txBody>
          <a:bodyPr/>
          <a:lstStyle/>
          <a:p>
            <a:endParaRPr lang="es-CO"/>
          </a:p>
        </p:txBody>
      </p:sp>
      <p:sp>
        <p:nvSpPr>
          <p:cNvPr id="42" name="Text 12">
            <a:extLst>
              <a:ext uri="{FF2B5EF4-FFF2-40B4-BE49-F238E27FC236}">
                <a16:creationId xmlns:a16="http://schemas.microsoft.com/office/drawing/2014/main" id="{833BABC1-B3A5-DB2A-780C-1D3A60ACA52B}"/>
              </a:ext>
            </a:extLst>
          </p:cNvPr>
          <p:cNvSpPr/>
          <p:nvPr/>
        </p:nvSpPr>
        <p:spPr>
          <a:xfrm>
            <a:off x="9643677" y="6393870"/>
            <a:ext cx="4196358" cy="708660"/>
          </a:xfrm>
          <a:prstGeom prst="rect">
            <a:avLst/>
          </a:prstGeom>
          <a:noFill/>
          <a:ln/>
        </p:spPr>
        <p:txBody>
          <a:bodyPr wrap="square" lIns="0" tIns="0" rIns="0" bIns="0" rtlCol="0" anchor="t"/>
          <a:lstStyle/>
          <a:p>
            <a:pPr algn="just">
              <a:lnSpc>
                <a:spcPts val="2750"/>
              </a:lnSpc>
            </a:pPr>
            <a:r>
              <a:rPr lang="es-CO" b="1" dirty="0">
                <a:latin typeface="Inter"/>
              </a:rPr>
              <a:t>MEI</a:t>
            </a:r>
            <a:r>
              <a:rPr lang="es-CO" dirty="0">
                <a:latin typeface="Inter"/>
              </a:rPr>
              <a:t>: índice multivariado ENSO (El Niño/Oscilación del Sur), indicador de fenómenos oceánicos que impactan el clima global</a:t>
            </a:r>
          </a:p>
        </p:txBody>
      </p:sp>
      <p:sp>
        <p:nvSpPr>
          <p:cNvPr id="43" name="Text 2">
            <a:extLst>
              <a:ext uri="{FF2B5EF4-FFF2-40B4-BE49-F238E27FC236}">
                <a16:creationId xmlns:a16="http://schemas.microsoft.com/office/drawing/2014/main" id="{8B4B05E7-1B9A-0BF5-6A00-33D08E8866C5}"/>
              </a:ext>
            </a:extLst>
          </p:cNvPr>
          <p:cNvSpPr/>
          <p:nvPr/>
        </p:nvSpPr>
        <p:spPr>
          <a:xfrm>
            <a:off x="768979" y="6814382"/>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04</a:t>
            </a:r>
            <a:endParaRPr lang="en-US" sz="1750" b="1" dirty="0"/>
          </a:p>
        </p:txBody>
      </p:sp>
      <p:sp>
        <p:nvSpPr>
          <p:cNvPr id="44" name="Shape 3">
            <a:extLst>
              <a:ext uri="{FF2B5EF4-FFF2-40B4-BE49-F238E27FC236}">
                <a16:creationId xmlns:a16="http://schemas.microsoft.com/office/drawing/2014/main" id="{F4AD7BBD-CC4A-2D07-9979-516FD49AB5A2}"/>
              </a:ext>
            </a:extLst>
          </p:cNvPr>
          <p:cNvSpPr/>
          <p:nvPr/>
        </p:nvSpPr>
        <p:spPr>
          <a:xfrm>
            <a:off x="768979" y="7169426"/>
            <a:ext cx="4196358" cy="30480"/>
          </a:xfrm>
          <a:prstGeom prst="rect">
            <a:avLst/>
          </a:prstGeom>
          <a:solidFill>
            <a:schemeClr val="tx1"/>
          </a:solidFill>
          <a:ln/>
        </p:spPr>
        <p:txBody>
          <a:bodyPr/>
          <a:lstStyle/>
          <a:p>
            <a:endParaRPr lang="es-CO"/>
          </a:p>
        </p:txBody>
      </p:sp>
      <p:sp>
        <p:nvSpPr>
          <p:cNvPr id="46" name="Text 6">
            <a:extLst>
              <a:ext uri="{FF2B5EF4-FFF2-40B4-BE49-F238E27FC236}">
                <a16:creationId xmlns:a16="http://schemas.microsoft.com/office/drawing/2014/main" id="{BAEC3DB2-065C-593D-D80E-382C1D421E09}"/>
              </a:ext>
            </a:extLst>
          </p:cNvPr>
          <p:cNvSpPr/>
          <p:nvPr/>
        </p:nvSpPr>
        <p:spPr>
          <a:xfrm>
            <a:off x="5192151" y="681438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08</a:t>
            </a:r>
            <a:endParaRPr lang="en-US" sz="1750" dirty="0"/>
          </a:p>
        </p:txBody>
      </p:sp>
      <p:sp>
        <p:nvSpPr>
          <p:cNvPr id="47" name="Shape 7">
            <a:extLst>
              <a:ext uri="{FF2B5EF4-FFF2-40B4-BE49-F238E27FC236}">
                <a16:creationId xmlns:a16="http://schemas.microsoft.com/office/drawing/2014/main" id="{FE08442B-864B-F2E8-0889-FFEDF0816191}"/>
              </a:ext>
            </a:extLst>
          </p:cNvPr>
          <p:cNvSpPr/>
          <p:nvPr/>
        </p:nvSpPr>
        <p:spPr>
          <a:xfrm>
            <a:off x="5192151" y="7169426"/>
            <a:ext cx="4196358" cy="30480"/>
          </a:xfrm>
          <a:prstGeom prst="rect">
            <a:avLst/>
          </a:prstGeom>
          <a:solidFill>
            <a:schemeClr val="tx1"/>
          </a:solidFill>
          <a:ln/>
        </p:spPr>
        <p:txBody>
          <a:bodyPr/>
          <a:lstStyle/>
          <a:p>
            <a:endParaRPr lang="es-CO"/>
          </a:p>
        </p:txBody>
      </p:sp>
      <p:sp>
        <p:nvSpPr>
          <p:cNvPr id="52" name="Text 12">
            <a:extLst>
              <a:ext uri="{FF2B5EF4-FFF2-40B4-BE49-F238E27FC236}">
                <a16:creationId xmlns:a16="http://schemas.microsoft.com/office/drawing/2014/main" id="{74E4233E-9C0E-4BE4-76B5-BC139B6B0575}"/>
              </a:ext>
            </a:extLst>
          </p:cNvPr>
          <p:cNvSpPr/>
          <p:nvPr/>
        </p:nvSpPr>
        <p:spPr>
          <a:xfrm>
            <a:off x="790365" y="5548002"/>
            <a:ext cx="4196358" cy="1081188"/>
          </a:xfrm>
          <a:prstGeom prst="rect">
            <a:avLst/>
          </a:prstGeom>
          <a:noFill/>
          <a:ln/>
        </p:spPr>
        <p:txBody>
          <a:bodyPr wrap="square" lIns="0" tIns="0" rIns="0" bIns="0" rtlCol="0" anchor="t"/>
          <a:lstStyle/>
          <a:p>
            <a:pPr algn="just">
              <a:lnSpc>
                <a:spcPts val="2750"/>
              </a:lnSpc>
            </a:pPr>
            <a:r>
              <a:rPr lang="es-CO" b="1" dirty="0">
                <a:latin typeface="Inter"/>
              </a:rPr>
              <a:t>Temp</a:t>
            </a:r>
            <a:r>
              <a:rPr lang="es-CO" dirty="0">
                <a:latin typeface="Inter"/>
              </a:rPr>
              <a:t>: diferencia en grados Celsius entre la temperatura media global del periodo y un valor de referencia histórico.</a:t>
            </a:r>
          </a:p>
        </p:txBody>
      </p:sp>
      <p:sp>
        <p:nvSpPr>
          <p:cNvPr id="53" name="Text 12">
            <a:extLst>
              <a:ext uri="{FF2B5EF4-FFF2-40B4-BE49-F238E27FC236}">
                <a16:creationId xmlns:a16="http://schemas.microsoft.com/office/drawing/2014/main" id="{3ABCDF01-0C50-D2DD-1056-D688D5193681}"/>
              </a:ext>
            </a:extLst>
          </p:cNvPr>
          <p:cNvSpPr/>
          <p:nvPr/>
        </p:nvSpPr>
        <p:spPr>
          <a:xfrm>
            <a:off x="786701" y="7295623"/>
            <a:ext cx="4196358" cy="695171"/>
          </a:xfrm>
          <a:prstGeom prst="rect">
            <a:avLst/>
          </a:prstGeom>
          <a:noFill/>
          <a:ln/>
        </p:spPr>
        <p:txBody>
          <a:bodyPr wrap="square" lIns="0" tIns="0" rIns="0" bIns="0" rtlCol="0" anchor="t"/>
          <a:lstStyle/>
          <a:p>
            <a:r>
              <a:rPr lang="es-CO" b="1" dirty="0">
                <a:latin typeface="Inter"/>
              </a:rPr>
              <a:t>CO2</a:t>
            </a:r>
            <a:r>
              <a:rPr lang="es-CO" dirty="0">
                <a:latin typeface="Inter"/>
              </a:rPr>
              <a:t>: concentración de dióxido de carbono (en </a:t>
            </a:r>
            <a:r>
              <a:rPr lang="es-CO" dirty="0" err="1">
                <a:latin typeface="Inter"/>
              </a:rPr>
              <a:t>ppmv</a:t>
            </a:r>
            <a:r>
              <a:rPr lang="es-CO" dirty="0">
                <a:latin typeface="Inter"/>
              </a:rPr>
              <a:t>).</a:t>
            </a:r>
          </a:p>
        </p:txBody>
      </p:sp>
      <p:sp>
        <p:nvSpPr>
          <p:cNvPr id="55" name="Text 12">
            <a:extLst>
              <a:ext uri="{FF2B5EF4-FFF2-40B4-BE49-F238E27FC236}">
                <a16:creationId xmlns:a16="http://schemas.microsoft.com/office/drawing/2014/main" id="{A6BA909F-5130-03EA-38B3-07703E75BE36}"/>
              </a:ext>
            </a:extLst>
          </p:cNvPr>
          <p:cNvSpPr/>
          <p:nvPr/>
        </p:nvSpPr>
        <p:spPr>
          <a:xfrm>
            <a:off x="5190680" y="5557440"/>
            <a:ext cx="4196358" cy="1081188"/>
          </a:xfrm>
          <a:prstGeom prst="rect">
            <a:avLst/>
          </a:prstGeom>
          <a:noFill/>
          <a:ln/>
        </p:spPr>
        <p:txBody>
          <a:bodyPr wrap="square" lIns="0" tIns="0" rIns="0" bIns="0" rtlCol="0" anchor="t"/>
          <a:lstStyle/>
          <a:p>
            <a:pPr>
              <a:lnSpc>
                <a:spcPts val="2750"/>
              </a:lnSpc>
            </a:pPr>
            <a:r>
              <a:rPr lang="es-CO" b="1" dirty="0">
                <a:latin typeface="Inter"/>
              </a:rPr>
              <a:t>CFC-11</a:t>
            </a:r>
            <a:r>
              <a:rPr lang="es-CO" dirty="0">
                <a:latin typeface="Inter"/>
              </a:rPr>
              <a:t>: concentraciones de clorofluorocarbonos (en </a:t>
            </a:r>
            <a:r>
              <a:rPr lang="es-CO" dirty="0" err="1">
                <a:latin typeface="Inter"/>
              </a:rPr>
              <a:t>ppbv</a:t>
            </a:r>
            <a:r>
              <a:rPr lang="es-CO" dirty="0">
                <a:latin typeface="Inter"/>
              </a:rPr>
              <a:t>).</a:t>
            </a:r>
          </a:p>
        </p:txBody>
      </p:sp>
    </p:spTree>
    <p:extLst>
      <p:ext uri="{BB962C8B-B14F-4D97-AF65-F5344CB8AC3E}">
        <p14:creationId xmlns:p14="http://schemas.microsoft.com/office/powerpoint/2010/main" val="3793532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77E4D-9513-FE69-449E-2692FE1F617D}"/>
            </a:ext>
          </a:extLst>
        </p:cNvPr>
        <p:cNvGrpSpPr/>
        <p:nvPr/>
      </p:nvGrpSpPr>
      <p:grpSpPr>
        <a:xfrm>
          <a:off x="0" y="0"/>
          <a:ext cx="0" cy="0"/>
          <a:chOff x="0" y="0"/>
          <a:chExt cx="0" cy="0"/>
        </a:xfrm>
      </p:grpSpPr>
      <p:sp>
        <p:nvSpPr>
          <p:cNvPr id="11" name="Text 0">
            <a:extLst>
              <a:ext uri="{FF2B5EF4-FFF2-40B4-BE49-F238E27FC236}">
                <a16:creationId xmlns:a16="http://schemas.microsoft.com/office/drawing/2014/main" id="{7C239AAB-3032-0046-4793-A0B264EAB42F}"/>
              </a:ext>
            </a:extLst>
          </p:cNvPr>
          <p:cNvSpPr/>
          <p:nvPr/>
        </p:nvSpPr>
        <p:spPr>
          <a:xfrm>
            <a:off x="6666175"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12" name="Text 1">
            <a:extLst>
              <a:ext uri="{FF2B5EF4-FFF2-40B4-BE49-F238E27FC236}">
                <a16:creationId xmlns:a16="http://schemas.microsoft.com/office/drawing/2014/main" id="{F1A876ED-9EF8-EBAF-C75E-62C917CEF2AA}"/>
              </a:ext>
            </a:extLst>
          </p:cNvPr>
          <p:cNvSpPr/>
          <p:nvPr/>
        </p:nvSpPr>
        <p:spPr>
          <a:xfrm>
            <a:off x="6666175" y="961942"/>
            <a:ext cx="8356163"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Pregunta SMART</a:t>
            </a:r>
            <a:endParaRPr lang="es-CO" sz="3500" noProof="0" dirty="0"/>
          </a:p>
        </p:txBody>
      </p:sp>
      <p:sp>
        <p:nvSpPr>
          <p:cNvPr id="13" name="Text 2">
            <a:extLst>
              <a:ext uri="{FF2B5EF4-FFF2-40B4-BE49-F238E27FC236}">
                <a16:creationId xmlns:a16="http://schemas.microsoft.com/office/drawing/2014/main" id="{F1A34B47-A553-E36E-C99C-9B8E10FCE6CA}"/>
              </a:ext>
            </a:extLst>
          </p:cNvPr>
          <p:cNvSpPr/>
          <p:nvPr/>
        </p:nvSpPr>
        <p:spPr>
          <a:xfrm>
            <a:off x="6666175" y="1951352"/>
            <a:ext cx="6469856" cy="1145858"/>
          </a:xfrm>
          <a:prstGeom prst="rect">
            <a:avLst/>
          </a:prstGeom>
          <a:noFill/>
          <a:ln/>
        </p:spPr>
        <p:txBody>
          <a:bodyPr wrap="square" lIns="0" tIns="0" rIns="0" bIns="0" rtlCol="0" anchor="t"/>
          <a:lstStyle/>
          <a:p>
            <a:pPr marL="0" indent="0" algn="l">
              <a:lnSpc>
                <a:spcPts val="2250"/>
              </a:lnSpc>
              <a:buNone/>
            </a:pPr>
            <a:r>
              <a:rPr lang="en-US" sz="1700" dirty="0">
                <a:solidFill>
                  <a:srgbClr val="272525"/>
                </a:solidFill>
                <a:latin typeface="Inter" pitchFamily="34" charset="0"/>
                <a:ea typeface="Inter" pitchFamily="34" charset="-122"/>
                <a:cs typeface="Inter" pitchFamily="34" charset="-120"/>
              </a:rPr>
              <a:t>Preg smart </a:t>
            </a:r>
            <a:r>
              <a:rPr lang="en-US" sz="1700" dirty="0" err="1">
                <a:solidFill>
                  <a:srgbClr val="272525"/>
                </a:solidFill>
                <a:latin typeface="Inter" pitchFamily="34" charset="0"/>
                <a:ea typeface="Inter" pitchFamily="34" charset="-122"/>
                <a:cs typeface="Inter" pitchFamily="34" charset="-120"/>
              </a:rPr>
              <a:t>pendiente</a:t>
            </a:r>
            <a:endParaRPr lang="en-US" sz="1700" dirty="0"/>
          </a:p>
        </p:txBody>
      </p:sp>
      <p:pic>
        <p:nvPicPr>
          <p:cNvPr id="17" name="Imagen 16" descr="Una flor rosa en la mano&#10;&#10;El contenido generado por IA puede ser incorrecto.">
            <a:extLst>
              <a:ext uri="{FF2B5EF4-FFF2-40B4-BE49-F238E27FC236}">
                <a16:creationId xmlns:a16="http://schemas.microsoft.com/office/drawing/2014/main" id="{7E5CB875-09C0-04B9-78B8-96C2228049B1}"/>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377247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AB174-964C-BD9C-729C-F776D210FFBD}"/>
            </a:ext>
          </a:extLst>
        </p:cNvPr>
        <p:cNvGrpSpPr/>
        <p:nvPr/>
      </p:nvGrpSpPr>
      <p:grpSpPr>
        <a:xfrm>
          <a:off x="0" y="0"/>
          <a:ext cx="0" cy="0"/>
          <a:chOff x="0" y="0"/>
          <a:chExt cx="0" cy="0"/>
        </a:xfrm>
      </p:grpSpPr>
      <p:sp>
        <p:nvSpPr>
          <p:cNvPr id="11" name="Text 0">
            <a:extLst>
              <a:ext uri="{FF2B5EF4-FFF2-40B4-BE49-F238E27FC236}">
                <a16:creationId xmlns:a16="http://schemas.microsoft.com/office/drawing/2014/main" id="{23EF02E8-80F0-A368-C99C-99BDFB59523F}"/>
              </a:ext>
            </a:extLst>
          </p:cNvPr>
          <p:cNvSpPr/>
          <p:nvPr/>
        </p:nvSpPr>
        <p:spPr>
          <a:xfrm>
            <a:off x="6666175"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12" name="Text 1">
            <a:extLst>
              <a:ext uri="{FF2B5EF4-FFF2-40B4-BE49-F238E27FC236}">
                <a16:creationId xmlns:a16="http://schemas.microsoft.com/office/drawing/2014/main" id="{EE7BCFD0-26D5-083A-C6B1-52AB4561478C}"/>
              </a:ext>
            </a:extLst>
          </p:cNvPr>
          <p:cNvSpPr/>
          <p:nvPr/>
        </p:nvSpPr>
        <p:spPr>
          <a:xfrm>
            <a:off x="6666175" y="961942"/>
            <a:ext cx="8356163"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Pregunta SMART</a:t>
            </a:r>
            <a:endParaRPr lang="es-CO" sz="3500" noProof="0" dirty="0"/>
          </a:p>
        </p:txBody>
      </p:sp>
      <p:sp>
        <p:nvSpPr>
          <p:cNvPr id="13" name="Text 2">
            <a:extLst>
              <a:ext uri="{FF2B5EF4-FFF2-40B4-BE49-F238E27FC236}">
                <a16:creationId xmlns:a16="http://schemas.microsoft.com/office/drawing/2014/main" id="{DF722565-2372-BABD-AEB2-BFEB9217A7E1}"/>
              </a:ext>
            </a:extLst>
          </p:cNvPr>
          <p:cNvSpPr/>
          <p:nvPr/>
        </p:nvSpPr>
        <p:spPr>
          <a:xfrm>
            <a:off x="6666175" y="1951352"/>
            <a:ext cx="6469856" cy="1145858"/>
          </a:xfrm>
          <a:prstGeom prst="rect">
            <a:avLst/>
          </a:prstGeom>
          <a:noFill/>
          <a:ln/>
        </p:spPr>
        <p:txBody>
          <a:bodyPr wrap="square" lIns="0" tIns="0" rIns="0" bIns="0" rtlCol="0" anchor="t"/>
          <a:lstStyle/>
          <a:p>
            <a:pPr marL="0" indent="0" algn="l">
              <a:lnSpc>
                <a:spcPts val="2250"/>
              </a:lnSpc>
              <a:buNone/>
            </a:pPr>
            <a:r>
              <a:rPr lang="en-US" sz="1700" dirty="0">
                <a:solidFill>
                  <a:srgbClr val="272525"/>
                </a:solidFill>
                <a:latin typeface="Inter" pitchFamily="34" charset="0"/>
                <a:ea typeface="Inter" pitchFamily="34" charset="-122"/>
                <a:cs typeface="Inter" pitchFamily="34" charset="-120"/>
              </a:rPr>
              <a:t>Preg smart </a:t>
            </a:r>
            <a:r>
              <a:rPr lang="en-US" sz="1700" dirty="0" err="1">
                <a:solidFill>
                  <a:srgbClr val="272525"/>
                </a:solidFill>
                <a:latin typeface="Inter" pitchFamily="34" charset="0"/>
                <a:ea typeface="Inter" pitchFamily="34" charset="-122"/>
                <a:cs typeface="Inter" pitchFamily="34" charset="-120"/>
              </a:rPr>
              <a:t>pendiente</a:t>
            </a:r>
            <a:endParaRPr lang="en-US" sz="1700" dirty="0"/>
          </a:p>
        </p:txBody>
      </p:sp>
      <p:pic>
        <p:nvPicPr>
          <p:cNvPr id="17" name="Imagen 16" descr="Una flor rosa en la mano&#10;&#10;El contenido generado por IA puede ser incorrecto.">
            <a:extLst>
              <a:ext uri="{FF2B5EF4-FFF2-40B4-BE49-F238E27FC236}">
                <a16:creationId xmlns:a16="http://schemas.microsoft.com/office/drawing/2014/main" id="{18A16F76-0E75-507F-A2E1-A94392A71352}"/>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937228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E50EC-5A3F-77D2-2A7F-298EA19C0D1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2B0BB86-5B5D-02FF-B98E-62F9CCD14E75}"/>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3" name="Text 1">
            <a:extLst>
              <a:ext uri="{FF2B5EF4-FFF2-40B4-BE49-F238E27FC236}">
                <a16:creationId xmlns:a16="http://schemas.microsoft.com/office/drawing/2014/main" id="{27711E2D-8273-F1D4-AFDD-9C1206743ADB}"/>
              </a:ext>
            </a:extLst>
          </p:cNvPr>
          <p:cNvSpPr/>
          <p:nvPr/>
        </p:nvSpPr>
        <p:spPr>
          <a:xfrm>
            <a:off x="626864"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4" name="Text 2">
            <a:extLst>
              <a:ext uri="{FF2B5EF4-FFF2-40B4-BE49-F238E27FC236}">
                <a16:creationId xmlns:a16="http://schemas.microsoft.com/office/drawing/2014/main" id="{82CECF0D-081B-435F-0FA7-0D87140B7E44}"/>
              </a:ext>
            </a:extLst>
          </p:cNvPr>
          <p:cNvSpPr/>
          <p:nvPr/>
        </p:nvSpPr>
        <p:spPr>
          <a:xfrm>
            <a:off x="626864" y="2745504"/>
            <a:ext cx="2238851" cy="279797"/>
          </a:xfrm>
          <a:prstGeom prst="rect">
            <a:avLst/>
          </a:prstGeom>
          <a:noFill/>
          <a:ln/>
        </p:spPr>
        <p:txBody>
          <a:bodyPr wrap="none" lIns="0" tIns="0" rIns="0" bIns="0" rtlCol="0" anchor="t"/>
          <a:lstStyle/>
          <a:p>
            <a:pPr marL="0" indent="0" algn="l">
              <a:lnSpc>
                <a:spcPts val="2200"/>
              </a:lnSpc>
              <a:buNone/>
            </a:pPr>
            <a:r>
              <a:rPr lang="en-US" sz="2200" b="1" dirty="0">
                <a:solidFill>
                  <a:srgbClr val="000000"/>
                </a:solidFill>
                <a:latin typeface="Inter Bold" pitchFamily="34" charset="0"/>
                <a:ea typeface="Inter Bold" pitchFamily="34" charset="-122"/>
                <a:cs typeface="Inter Bold" pitchFamily="34" charset="-120"/>
              </a:rPr>
              <a:t>¿Por qué "Temp"?</a:t>
            </a:r>
            <a:endParaRPr lang="en-US" sz="2200" dirty="0"/>
          </a:p>
        </p:txBody>
      </p:sp>
      <p:sp>
        <p:nvSpPr>
          <p:cNvPr id="5" name="Text 3">
            <a:extLst>
              <a:ext uri="{FF2B5EF4-FFF2-40B4-BE49-F238E27FC236}">
                <a16:creationId xmlns:a16="http://schemas.microsoft.com/office/drawing/2014/main" id="{BBC34D14-2363-7FE9-1FB2-776C064F463D}"/>
              </a:ext>
            </a:extLst>
          </p:cNvPr>
          <p:cNvSpPr/>
          <p:nvPr/>
        </p:nvSpPr>
        <p:spPr>
          <a:xfrm>
            <a:off x="626864" y="3204371"/>
            <a:ext cx="6688336" cy="1271112"/>
          </a:xfrm>
          <a:prstGeom prst="rect">
            <a:avLst/>
          </a:prstGeom>
          <a:noFill/>
          <a:ln/>
        </p:spPr>
        <p:txBody>
          <a:bodyPr wrap="square" lIns="0" tIns="0" rIns="0" bIns="0" rtlCol="0" anchor="t"/>
          <a:lstStyle/>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Refleja directamente el efecto del cambio climático a través del tiempo.</a:t>
            </a:r>
          </a:p>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Permite detectar tendencias de calentamiento global.</a:t>
            </a:r>
          </a:p>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Base para analizar el impacto de otras variables (gases de efecto invernadero, radiación solar, actividad volcánica).</a:t>
            </a:r>
          </a:p>
          <a:p>
            <a:pPr>
              <a:lnSpc>
                <a:spcPts val="2250"/>
              </a:lnSpc>
            </a:pPr>
            <a:endParaRPr lang="en-US" sz="1400" dirty="0">
              <a:solidFill>
                <a:srgbClr val="272525"/>
              </a:solidFill>
              <a:latin typeface="Inter" pitchFamily="34" charset="0"/>
              <a:ea typeface="Inter" pitchFamily="34" charset="-122"/>
            </a:endParaRPr>
          </a:p>
        </p:txBody>
      </p:sp>
      <p:sp>
        <p:nvSpPr>
          <p:cNvPr id="7" name="Text 5">
            <a:extLst>
              <a:ext uri="{FF2B5EF4-FFF2-40B4-BE49-F238E27FC236}">
                <a16:creationId xmlns:a16="http://schemas.microsoft.com/office/drawing/2014/main" id="{0C49B19C-3645-4FA1-A541-B6E407AF235E}"/>
              </a:ext>
            </a:extLst>
          </p:cNvPr>
          <p:cNvSpPr/>
          <p:nvPr/>
        </p:nvSpPr>
        <p:spPr>
          <a:xfrm>
            <a:off x="626864" y="4093943"/>
            <a:ext cx="6469856" cy="572929"/>
          </a:xfrm>
          <a:prstGeom prst="rect">
            <a:avLst/>
          </a:prstGeom>
          <a:noFill/>
          <a:ln/>
        </p:spPr>
        <p:txBody>
          <a:bodyPr wrap="square" lIns="0" tIns="0" rIns="0" bIns="0" rtlCol="0" anchor="t"/>
          <a:lstStyle/>
          <a:p>
            <a:pPr marL="342900" indent="-342900" algn="l">
              <a:lnSpc>
                <a:spcPts val="2250"/>
              </a:lnSpc>
              <a:buSzPct val="100000"/>
              <a:buChar char="•"/>
            </a:pPr>
            <a:endParaRPr lang="en-US" sz="1400" dirty="0"/>
          </a:p>
        </p:txBody>
      </p:sp>
      <p:sp>
        <p:nvSpPr>
          <p:cNvPr id="8" name="Text 6">
            <a:extLst>
              <a:ext uri="{FF2B5EF4-FFF2-40B4-BE49-F238E27FC236}">
                <a16:creationId xmlns:a16="http://schemas.microsoft.com/office/drawing/2014/main" id="{4DDF1F7C-1817-0F1D-CA75-9A11C371F0BA}"/>
              </a:ext>
            </a:extLst>
          </p:cNvPr>
          <p:cNvSpPr/>
          <p:nvPr/>
        </p:nvSpPr>
        <p:spPr>
          <a:xfrm>
            <a:off x="626864" y="4785434"/>
            <a:ext cx="6688336" cy="1012445"/>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Esta variable puede influir en la toma de decisiones al ser capaces de analizar la tendencia en el tiempo y que acciones se pueden tomar para corregirla</a:t>
            </a:r>
          </a:p>
          <a:p>
            <a:pPr marL="0" indent="0" algn="just">
              <a:lnSpc>
                <a:spcPts val="2250"/>
              </a:lnSpc>
              <a:buNone/>
            </a:pPr>
            <a:endParaRPr lang="en-US" sz="1700" dirty="0">
              <a:solidFill>
                <a:srgbClr val="272525"/>
              </a:solidFill>
              <a:latin typeface="Inter" pitchFamily="34" charset="0"/>
              <a:ea typeface="Inter" pitchFamily="34" charset="-122"/>
              <a:cs typeface="Inter" pitchFamily="34" charset="-120"/>
            </a:endParaRPr>
          </a:p>
        </p:txBody>
      </p:sp>
      <p:pic>
        <p:nvPicPr>
          <p:cNvPr id="15" name="Imagen 14" descr="Imagen que contiene vara, libro&#10;&#10;El contenido generado por IA puede ser incorrecto.">
            <a:extLst>
              <a:ext uri="{FF2B5EF4-FFF2-40B4-BE49-F238E27FC236}">
                <a16:creationId xmlns:a16="http://schemas.microsoft.com/office/drawing/2014/main" id="{6803E2AA-AAAE-1A45-C733-A9BB4002C1F9}"/>
              </a:ext>
            </a:extLst>
          </p:cNvPr>
          <p:cNvPicPr>
            <a:picLocks noChangeAspect="1"/>
          </p:cNvPicPr>
          <p:nvPr/>
        </p:nvPicPr>
        <p:blipFill>
          <a:blip r:embed="rId3"/>
          <a:stretch>
            <a:fillRect/>
          </a:stretch>
        </p:blipFill>
        <p:spPr>
          <a:xfrm>
            <a:off x="9144001" y="0"/>
            <a:ext cx="5486400" cy="8229600"/>
          </a:xfrm>
          <a:prstGeom prst="rect">
            <a:avLst/>
          </a:prstGeom>
        </p:spPr>
      </p:pic>
      <p:sp>
        <p:nvSpPr>
          <p:cNvPr id="11" name="Text 6">
            <a:extLst>
              <a:ext uri="{FF2B5EF4-FFF2-40B4-BE49-F238E27FC236}">
                <a16:creationId xmlns:a16="http://schemas.microsoft.com/office/drawing/2014/main" id="{9B5A7F88-A325-EC86-67BE-90C961E99B35}"/>
              </a:ext>
            </a:extLst>
          </p:cNvPr>
          <p:cNvSpPr/>
          <p:nvPr/>
        </p:nvSpPr>
        <p:spPr>
          <a:xfrm>
            <a:off x="630406" y="1694890"/>
            <a:ext cx="6684794" cy="859393"/>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Para este análisis se selecciona la variable Temp, que es importante ya que mide el cambio en la temperatura global respecto a un promedio de referencia.</a:t>
            </a:r>
            <a:endParaRPr lang="en-US" sz="1700" dirty="0"/>
          </a:p>
        </p:txBody>
      </p:sp>
      <p:pic>
        <p:nvPicPr>
          <p:cNvPr id="12" name="Imagen 11">
            <a:extLst>
              <a:ext uri="{FF2B5EF4-FFF2-40B4-BE49-F238E27FC236}">
                <a16:creationId xmlns:a16="http://schemas.microsoft.com/office/drawing/2014/main" id="{5AD1FD99-BD34-3E2B-AC61-5724314F6B5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4725" y="5840408"/>
            <a:ext cx="8432236" cy="2295623"/>
          </a:xfrm>
          <a:prstGeom prst="rect">
            <a:avLst/>
          </a:prstGeom>
          <a:noFill/>
          <a:ln>
            <a:noFill/>
          </a:ln>
        </p:spPr>
      </p:pic>
    </p:spTree>
    <p:extLst>
      <p:ext uri="{BB962C8B-B14F-4D97-AF65-F5344CB8AC3E}">
        <p14:creationId xmlns:p14="http://schemas.microsoft.com/office/powerpoint/2010/main" val="3874317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F2FC2-F24E-8ABA-61B9-C1E59172508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8C2EB1DF-6761-B303-66A9-716A2C5E3B73}"/>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3" name="Text 1">
            <a:extLst>
              <a:ext uri="{FF2B5EF4-FFF2-40B4-BE49-F238E27FC236}">
                <a16:creationId xmlns:a16="http://schemas.microsoft.com/office/drawing/2014/main" id="{E1E26295-AB3D-1119-B5A9-FE4853FED6C2}"/>
              </a:ext>
            </a:extLst>
          </p:cNvPr>
          <p:cNvSpPr/>
          <p:nvPr/>
        </p:nvSpPr>
        <p:spPr>
          <a:xfrm>
            <a:off x="626864"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7" name="Text 5">
            <a:extLst>
              <a:ext uri="{FF2B5EF4-FFF2-40B4-BE49-F238E27FC236}">
                <a16:creationId xmlns:a16="http://schemas.microsoft.com/office/drawing/2014/main" id="{46CD8203-4FDC-E50B-BC7F-992A6007B331}"/>
              </a:ext>
            </a:extLst>
          </p:cNvPr>
          <p:cNvSpPr/>
          <p:nvPr/>
        </p:nvSpPr>
        <p:spPr>
          <a:xfrm>
            <a:off x="626864" y="4093943"/>
            <a:ext cx="6469856" cy="572929"/>
          </a:xfrm>
          <a:prstGeom prst="rect">
            <a:avLst/>
          </a:prstGeom>
          <a:noFill/>
          <a:ln/>
        </p:spPr>
        <p:txBody>
          <a:bodyPr wrap="square" lIns="0" tIns="0" rIns="0" bIns="0" rtlCol="0" anchor="t"/>
          <a:lstStyle/>
          <a:p>
            <a:pPr marL="342900" indent="-342900" algn="l">
              <a:lnSpc>
                <a:spcPts val="2250"/>
              </a:lnSpc>
              <a:buSzPct val="100000"/>
              <a:buChar char="•"/>
            </a:pPr>
            <a:endParaRPr lang="en-US" sz="1400" dirty="0"/>
          </a:p>
        </p:txBody>
      </p:sp>
      <p:sp>
        <p:nvSpPr>
          <p:cNvPr id="11" name="Text 6">
            <a:extLst>
              <a:ext uri="{FF2B5EF4-FFF2-40B4-BE49-F238E27FC236}">
                <a16:creationId xmlns:a16="http://schemas.microsoft.com/office/drawing/2014/main" id="{DD104057-10B9-8540-07D9-6DFF799535B2}"/>
              </a:ext>
            </a:extLst>
          </p:cNvPr>
          <p:cNvSpPr/>
          <p:nvPr/>
        </p:nvSpPr>
        <p:spPr>
          <a:xfrm>
            <a:off x="630406" y="1694890"/>
            <a:ext cx="6684794" cy="859393"/>
          </a:xfrm>
          <a:prstGeom prst="rect">
            <a:avLst/>
          </a:prstGeom>
          <a:noFill/>
          <a:ln/>
        </p:spPr>
        <p:txBody>
          <a:bodyPr wrap="square" lIns="0" tIns="0" rIns="0" bIns="0" rtlCol="0" anchor="t"/>
          <a:lstStyle/>
          <a:p>
            <a:pPr algn="just">
              <a:lnSpc>
                <a:spcPts val="2250"/>
              </a:lnSpc>
            </a:pPr>
            <a:r>
              <a:rPr lang="es-CO" sz="1700" noProof="0" dirty="0">
                <a:solidFill>
                  <a:srgbClr val="272525"/>
                </a:solidFill>
                <a:latin typeface="Inter" pitchFamily="34" charset="0"/>
                <a:ea typeface="Inter" pitchFamily="34" charset="-122"/>
                <a:cs typeface="Inter" pitchFamily="34" charset="-120"/>
              </a:rPr>
              <a:t>La media de "Temp" es positiva, indicando que la temperatura global fue superior al valor de referencia histórico, reflejando una clara tendencia de calentamiento.</a:t>
            </a:r>
            <a:endParaRPr lang="es-CO" sz="1700" noProof="0" dirty="0"/>
          </a:p>
        </p:txBody>
      </p:sp>
      <p:pic>
        <p:nvPicPr>
          <p:cNvPr id="6" name="Imagen 5">
            <a:extLst>
              <a:ext uri="{FF2B5EF4-FFF2-40B4-BE49-F238E27FC236}">
                <a16:creationId xmlns:a16="http://schemas.microsoft.com/office/drawing/2014/main" id="{641946D7-2BDB-E66C-5213-90B37B4811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9241" y="3035863"/>
            <a:ext cx="2600325" cy="3657600"/>
          </a:xfrm>
          <a:prstGeom prst="rect">
            <a:avLst/>
          </a:prstGeom>
          <a:noFill/>
          <a:ln>
            <a:noFill/>
          </a:ln>
        </p:spPr>
      </p:pic>
      <p:grpSp>
        <p:nvGrpSpPr>
          <p:cNvPr id="12" name="Grupo 11">
            <a:extLst>
              <a:ext uri="{FF2B5EF4-FFF2-40B4-BE49-F238E27FC236}">
                <a16:creationId xmlns:a16="http://schemas.microsoft.com/office/drawing/2014/main" id="{E1A5A1AF-3433-28DF-3158-7ABBAC2121FA}"/>
              </a:ext>
            </a:extLst>
          </p:cNvPr>
          <p:cNvGrpSpPr/>
          <p:nvPr/>
        </p:nvGrpSpPr>
        <p:grpSpPr>
          <a:xfrm>
            <a:off x="4659233" y="3004424"/>
            <a:ext cx="2295525" cy="3689039"/>
            <a:chOff x="6376987" y="3538537"/>
            <a:chExt cx="2295525" cy="3689039"/>
          </a:xfrm>
        </p:grpSpPr>
        <p:pic>
          <p:nvPicPr>
            <p:cNvPr id="9" name="Imagen 8">
              <a:extLst>
                <a:ext uri="{FF2B5EF4-FFF2-40B4-BE49-F238E27FC236}">
                  <a16:creationId xmlns:a16="http://schemas.microsoft.com/office/drawing/2014/main" id="{8D305A38-64A7-48B8-7226-935747C436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76987" y="3538537"/>
              <a:ext cx="1876425" cy="1152525"/>
            </a:xfrm>
            <a:prstGeom prst="rect">
              <a:avLst/>
            </a:prstGeom>
            <a:noFill/>
            <a:ln>
              <a:noFill/>
            </a:ln>
          </p:spPr>
        </p:pic>
        <p:pic>
          <p:nvPicPr>
            <p:cNvPr id="10" name="Imagen 9">
              <a:extLst>
                <a:ext uri="{FF2B5EF4-FFF2-40B4-BE49-F238E27FC236}">
                  <a16:creationId xmlns:a16="http://schemas.microsoft.com/office/drawing/2014/main" id="{6B3D9508-2E0A-EB32-EAC8-5731967E0CC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376987" y="4817751"/>
              <a:ext cx="2295525" cy="2409825"/>
            </a:xfrm>
            <a:prstGeom prst="rect">
              <a:avLst/>
            </a:prstGeom>
            <a:noFill/>
            <a:ln>
              <a:noFill/>
            </a:ln>
          </p:spPr>
        </p:pic>
      </p:grpSp>
      <p:pic>
        <p:nvPicPr>
          <p:cNvPr id="16" name="Imagen 15">
            <a:extLst>
              <a:ext uri="{FF2B5EF4-FFF2-40B4-BE49-F238E27FC236}">
                <a16:creationId xmlns:a16="http://schemas.microsoft.com/office/drawing/2014/main" id="{2F4357E4-98C0-0DBF-91A7-E307AAD7B23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87864" y="199901"/>
            <a:ext cx="5612130" cy="3849370"/>
          </a:xfrm>
          <a:prstGeom prst="rect">
            <a:avLst/>
          </a:prstGeom>
          <a:noFill/>
          <a:ln>
            <a:noFill/>
          </a:ln>
        </p:spPr>
      </p:pic>
      <p:pic>
        <p:nvPicPr>
          <p:cNvPr id="17" name="Imagen 16" descr="Gráfico, Gráfico de barras&#10;&#10;El contenido generado por IA puede ser incorrecto.">
            <a:extLst>
              <a:ext uri="{FF2B5EF4-FFF2-40B4-BE49-F238E27FC236}">
                <a16:creationId xmlns:a16="http://schemas.microsoft.com/office/drawing/2014/main" id="{3E63A101-7A1D-7360-167A-B7D846BD96BC}"/>
              </a:ext>
            </a:extLst>
          </p:cNvPr>
          <p:cNvPicPr>
            <a:picLocks noChangeAspect="1"/>
          </p:cNvPicPr>
          <p:nvPr/>
        </p:nvPicPr>
        <p:blipFill>
          <a:blip r:embed="rId7"/>
          <a:stretch>
            <a:fillRect/>
          </a:stretch>
        </p:blipFill>
        <p:spPr>
          <a:xfrm>
            <a:off x="8481531" y="4180331"/>
            <a:ext cx="5518463" cy="3581452"/>
          </a:xfrm>
          <a:prstGeom prst="rect">
            <a:avLst/>
          </a:prstGeom>
        </p:spPr>
      </p:pic>
    </p:spTree>
    <p:extLst>
      <p:ext uri="{BB962C8B-B14F-4D97-AF65-F5344CB8AC3E}">
        <p14:creationId xmlns:p14="http://schemas.microsoft.com/office/powerpoint/2010/main" val="143104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57E498-F392-04CF-297F-1E9F5F7328A8}"/>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D1923FFC-4EA6-52B4-E8F0-7FD13B591C44}"/>
              </a:ext>
            </a:extLst>
          </p:cNvPr>
          <p:cNvSpPr/>
          <p:nvPr/>
        </p:nvSpPr>
        <p:spPr>
          <a:xfrm>
            <a:off x="6698080"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2" name="Text 0">
            <a:extLst>
              <a:ext uri="{FF2B5EF4-FFF2-40B4-BE49-F238E27FC236}">
                <a16:creationId xmlns:a16="http://schemas.microsoft.com/office/drawing/2014/main" id="{E672E9D8-6DEB-032A-6959-95818D40A8BA}"/>
              </a:ext>
            </a:extLst>
          </p:cNvPr>
          <p:cNvSpPr/>
          <p:nvPr/>
        </p:nvSpPr>
        <p:spPr>
          <a:xfrm>
            <a:off x="6698080"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5" name="Text 2">
            <a:extLst>
              <a:ext uri="{FF2B5EF4-FFF2-40B4-BE49-F238E27FC236}">
                <a16:creationId xmlns:a16="http://schemas.microsoft.com/office/drawing/2014/main" id="{B063BC41-8BB0-2E55-90D5-81F0BC288248}"/>
              </a:ext>
            </a:extLst>
          </p:cNvPr>
          <p:cNvSpPr/>
          <p:nvPr/>
        </p:nvSpPr>
        <p:spPr>
          <a:xfrm>
            <a:off x="6698080"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Interpretación de los resultados:</a:t>
            </a:r>
            <a:endParaRPr lang="es-CO" sz="2200" noProof="0" dirty="0"/>
          </a:p>
        </p:txBody>
      </p:sp>
      <p:sp>
        <p:nvSpPr>
          <p:cNvPr id="8" name="Text 3">
            <a:extLst>
              <a:ext uri="{FF2B5EF4-FFF2-40B4-BE49-F238E27FC236}">
                <a16:creationId xmlns:a16="http://schemas.microsoft.com/office/drawing/2014/main" id="{D32A83EC-F5D0-73B0-9430-68DED972409B}"/>
              </a:ext>
            </a:extLst>
          </p:cNvPr>
          <p:cNvSpPr/>
          <p:nvPr/>
        </p:nvSpPr>
        <p:spPr>
          <a:xfrm>
            <a:off x="6698080" y="2045421"/>
            <a:ext cx="7236000" cy="5691736"/>
          </a:xfrm>
          <a:prstGeom prst="rect">
            <a:avLst/>
          </a:prstGeom>
          <a:noFill/>
          <a:ln/>
        </p:spPr>
        <p:txBody>
          <a:bodyPr wrap="square" lIns="0" tIns="0" rIns="0" bIns="0" rtlCol="0" anchor="t"/>
          <a:lstStyle/>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media de "Temp" es </a:t>
            </a:r>
            <a:r>
              <a:rPr lang="es-CO" sz="1700" b="1" noProof="0" dirty="0">
                <a:solidFill>
                  <a:srgbClr val="272525"/>
                </a:solidFill>
                <a:latin typeface="Inter"/>
                <a:ea typeface="Inter" pitchFamily="34" charset="-122"/>
              </a:rPr>
              <a:t>0.257 °C</a:t>
            </a:r>
            <a:r>
              <a:rPr lang="es-CO" sz="1700" noProof="0" dirty="0">
                <a:solidFill>
                  <a:srgbClr val="272525"/>
                </a:solidFill>
                <a:latin typeface="Inter"/>
                <a:ea typeface="Inter" pitchFamily="34" charset="-122"/>
              </a:rPr>
              <a:t>, la mediana </a:t>
            </a:r>
            <a:r>
              <a:rPr lang="es-CO" sz="1700" b="1" noProof="0" dirty="0">
                <a:solidFill>
                  <a:srgbClr val="272525"/>
                </a:solidFill>
                <a:latin typeface="Inter"/>
                <a:ea typeface="Inter" pitchFamily="34" charset="-122"/>
              </a:rPr>
              <a:t>0.248 °C</a:t>
            </a:r>
            <a:r>
              <a:rPr lang="es-CO" sz="1700" noProof="0" dirty="0">
                <a:solidFill>
                  <a:srgbClr val="272525"/>
                </a:solidFill>
                <a:latin typeface="Inter"/>
                <a:ea typeface="Inter" pitchFamily="34" charset="-122"/>
              </a:rPr>
              <a:t> y la moda </a:t>
            </a:r>
            <a:r>
              <a:rPr lang="es-CO" sz="1700" b="1" noProof="0" dirty="0">
                <a:solidFill>
                  <a:srgbClr val="272525"/>
                </a:solidFill>
                <a:latin typeface="Inter"/>
                <a:ea typeface="Inter" pitchFamily="34" charset="-122"/>
              </a:rPr>
              <a:t>0.266 °C</a:t>
            </a:r>
            <a:r>
              <a:rPr lang="es-CO" sz="1700" noProof="0" dirty="0">
                <a:solidFill>
                  <a:srgbClr val="272525"/>
                </a:solidFill>
                <a:latin typeface="Inter"/>
                <a:ea typeface="Inter" pitchFamily="34" charset="-122"/>
              </a:rPr>
              <a:t>. La desviación estándar es relativamente baja </a:t>
            </a:r>
            <a:r>
              <a:rPr lang="es-CO" sz="1700" b="1" noProof="0" dirty="0">
                <a:solidFill>
                  <a:srgbClr val="272525"/>
                </a:solidFill>
                <a:latin typeface="Inter"/>
                <a:ea typeface="Inter" pitchFamily="34" charset="-122"/>
              </a:rPr>
              <a:t>(0.179 °C)</a:t>
            </a:r>
            <a:r>
              <a:rPr lang="es-CO" sz="1700" noProof="0" dirty="0">
                <a:solidFill>
                  <a:srgbClr val="272525"/>
                </a:solidFill>
                <a:latin typeface="Inter"/>
                <a:ea typeface="Inter" pitchFamily="34" charset="-122"/>
              </a:rPr>
              <a:t>, concentrando los valores cerca del promedio.</a:t>
            </a:r>
          </a:p>
          <a:p>
            <a:pPr marL="285750" indent="-285750" algn="just">
              <a:lnSpc>
                <a:spcPts val="2250"/>
              </a:lnSpc>
              <a:buFont typeface="Arial" panose="020B0604020202020204" pitchFamily="34" charset="0"/>
              <a:buChar char="•"/>
            </a:pPr>
            <a:endParaRPr lang="es-CO" sz="170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El histograma muestra una concentración de Temp entre </a:t>
            </a:r>
            <a:r>
              <a:rPr lang="es-CO" sz="1700" b="1" noProof="0" dirty="0">
                <a:solidFill>
                  <a:srgbClr val="272525"/>
                </a:solidFill>
                <a:latin typeface="Inter"/>
                <a:ea typeface="Inter" pitchFamily="34" charset="-122"/>
              </a:rPr>
              <a:t>0.2 °C</a:t>
            </a:r>
            <a:r>
              <a:rPr lang="es-CO" sz="1700" noProof="0" dirty="0">
                <a:solidFill>
                  <a:srgbClr val="272525"/>
                </a:solidFill>
                <a:latin typeface="Inter"/>
                <a:ea typeface="Inter" pitchFamily="34" charset="-122"/>
              </a:rPr>
              <a:t> y </a:t>
            </a:r>
            <a:r>
              <a:rPr lang="es-CO" sz="1700" b="1" noProof="0" dirty="0">
                <a:solidFill>
                  <a:srgbClr val="272525"/>
                </a:solidFill>
                <a:latin typeface="Inter"/>
                <a:ea typeface="Inter" pitchFamily="34" charset="-122"/>
              </a:rPr>
              <a:t>0.4 °C</a:t>
            </a:r>
            <a:r>
              <a:rPr lang="es-CO" sz="1700" noProof="0" dirty="0">
                <a:solidFill>
                  <a:srgbClr val="272525"/>
                </a:solidFill>
                <a:latin typeface="Inter"/>
                <a:ea typeface="Inter" pitchFamily="34" charset="-122"/>
              </a:rPr>
              <a:t>, con una ligera asimetría positiva, , lo que refleja un sesgo positivo indicando más observaciones por encima de la media. </a:t>
            </a:r>
          </a:p>
          <a:p>
            <a:pPr marL="285750" indent="-285750" algn="just">
              <a:lnSpc>
                <a:spcPts val="2250"/>
              </a:lnSpc>
              <a:buFont typeface="Arial" panose="020B0604020202020204" pitchFamily="34" charset="0"/>
              <a:buChar char="•"/>
            </a:pPr>
            <a:endParaRPr lang="es-CO" sz="1700" noProof="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mediante el criterio de rango intercuartílico (IQR). Esto significa que los cambios en la temperatura se comportan de manera relativamente estable dentro del rango observado, sin anomalías extremas. </a:t>
            </a:r>
            <a:endParaRPr lang="es-CO" sz="170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endParaRPr lang="es-CO" sz="1700" noProof="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dirty="0">
                <a:solidFill>
                  <a:srgbClr val="272525"/>
                </a:solidFill>
                <a:latin typeface="Inter"/>
                <a:ea typeface="Inter" pitchFamily="34" charset="-122"/>
              </a:rPr>
              <a:t>En conjunto, este análisis sugiere que durante el período 1983–2008 la temperatura global presentó una diferencia positiva sostenida respecto al valor de referencia histórico, lo que constituye una clara señal de calentamiento global progresivo.</a:t>
            </a:r>
          </a:p>
          <a:p>
            <a:pPr algn="just">
              <a:lnSpc>
                <a:spcPts val="2250"/>
              </a:lnSpc>
            </a:pPr>
            <a:endParaRPr lang="es-CO" sz="1700" noProof="0" dirty="0">
              <a:solidFill>
                <a:srgbClr val="272525"/>
              </a:solidFill>
              <a:latin typeface="Inter"/>
              <a:ea typeface="Inter" pitchFamily="34" charset="-122"/>
            </a:endParaRPr>
          </a:p>
          <a:p>
            <a:pPr>
              <a:lnSpc>
                <a:spcPts val="2250"/>
              </a:lnSpc>
            </a:pPr>
            <a:endParaRPr lang="en-US" sz="1400" dirty="0">
              <a:solidFill>
                <a:srgbClr val="272525"/>
              </a:solidFill>
              <a:latin typeface="Inter" pitchFamily="34" charset="0"/>
              <a:ea typeface="Inter" pitchFamily="34" charset="-122"/>
            </a:endParaRPr>
          </a:p>
        </p:txBody>
      </p:sp>
      <p:pic>
        <p:nvPicPr>
          <p:cNvPr id="22" name="Imagen 21">
            <a:extLst>
              <a:ext uri="{FF2B5EF4-FFF2-40B4-BE49-F238E27FC236}">
                <a16:creationId xmlns:a16="http://schemas.microsoft.com/office/drawing/2014/main" id="{76C9211D-D726-B8D7-0F26-BC2EC2B8AC0C}"/>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323274263"/>
      </p:ext>
    </p:extLst>
  </p:cSld>
  <p:clrMapOvr>
    <a:masterClrMapping/>
  </p:clrMapOvr>
</p:sld>
</file>

<file path=ppt/theme/theme1.xml><?xml version="1.0" encoding="utf-8"?>
<a:theme xmlns:a="http://schemas.openxmlformats.org/drawingml/2006/main" name="Diseño personalizado">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246</TotalTime>
  <Words>2175</Words>
  <Application>Microsoft Office PowerPoint</Application>
  <PresentationFormat>Personalizado</PresentationFormat>
  <Paragraphs>228</Paragraphs>
  <Slides>19</Slides>
  <Notes>19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19</vt:i4>
      </vt:variant>
    </vt:vector>
  </HeadingPairs>
  <TitlesOfParts>
    <vt:vector size="26" baseType="lpstr">
      <vt:lpstr>Aptos</vt:lpstr>
      <vt:lpstr>Aptos Display</vt:lpstr>
      <vt:lpstr>Arial</vt:lpstr>
      <vt:lpstr>Inter</vt:lpstr>
      <vt:lpstr>Inter Bold</vt:lpstr>
      <vt:lpstr>Inter Light</vt:lpstr>
      <vt:lpstr>Diseño personalizado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Mike Kevin Martinez Paredes</cp:lastModifiedBy>
  <cp:revision>19</cp:revision>
  <dcterms:created xsi:type="dcterms:W3CDTF">2025-09-04T19:01:38Z</dcterms:created>
  <dcterms:modified xsi:type="dcterms:W3CDTF">2025-09-04T23:56:51Z</dcterms:modified>
</cp:coreProperties>
</file>